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48"/>
  </p:notesMasterIdLst>
  <p:sldIdLst>
    <p:sldId id="281" r:id="rId2"/>
    <p:sldId id="351" r:id="rId3"/>
    <p:sldId id="451" r:id="rId4"/>
    <p:sldId id="297" r:id="rId5"/>
    <p:sldId id="352" r:id="rId6"/>
    <p:sldId id="485" r:id="rId7"/>
    <p:sldId id="486" r:id="rId8"/>
    <p:sldId id="487" r:id="rId9"/>
    <p:sldId id="361" r:id="rId10"/>
    <p:sldId id="362" r:id="rId11"/>
    <p:sldId id="452" r:id="rId12"/>
    <p:sldId id="447" r:id="rId13"/>
    <p:sldId id="453" r:id="rId14"/>
    <p:sldId id="454" r:id="rId15"/>
    <p:sldId id="455" r:id="rId16"/>
    <p:sldId id="456" r:id="rId17"/>
    <p:sldId id="458" r:id="rId18"/>
    <p:sldId id="457" r:id="rId19"/>
    <p:sldId id="459" r:id="rId20"/>
    <p:sldId id="460" r:id="rId21"/>
    <p:sldId id="461" r:id="rId22"/>
    <p:sldId id="465" r:id="rId23"/>
    <p:sldId id="462" r:id="rId24"/>
    <p:sldId id="463" r:id="rId25"/>
    <p:sldId id="464" r:id="rId26"/>
    <p:sldId id="466" r:id="rId27"/>
    <p:sldId id="467" r:id="rId28"/>
    <p:sldId id="468" r:id="rId29"/>
    <p:sldId id="469" r:id="rId30"/>
    <p:sldId id="470" r:id="rId31"/>
    <p:sldId id="471" r:id="rId32"/>
    <p:sldId id="483" r:id="rId33"/>
    <p:sldId id="472" r:id="rId34"/>
    <p:sldId id="474" r:id="rId35"/>
    <p:sldId id="475" r:id="rId36"/>
    <p:sldId id="476" r:id="rId37"/>
    <p:sldId id="477" r:id="rId38"/>
    <p:sldId id="478" r:id="rId39"/>
    <p:sldId id="479" r:id="rId40"/>
    <p:sldId id="480" r:id="rId41"/>
    <p:sldId id="481" r:id="rId42"/>
    <p:sldId id="482" r:id="rId43"/>
    <p:sldId id="484" r:id="rId44"/>
    <p:sldId id="368" r:id="rId45"/>
    <p:sldId id="369" r:id="rId46"/>
    <p:sldId id="296"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8" autoAdjust="0"/>
    <p:restoredTop sz="86429" autoAdjust="0"/>
  </p:normalViewPr>
  <p:slideViewPr>
    <p:cSldViewPr>
      <p:cViewPr>
        <p:scale>
          <a:sx n="100" d="100"/>
          <a:sy n="100" d="100"/>
        </p:scale>
        <p:origin x="-1230" y="60"/>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0FEDB8-340A-4EAC-B86B-184FA8DC4811}" type="datetimeFigureOut">
              <a:rPr lang="ru-RU" smtClean="0"/>
              <a:pPr/>
              <a:t>12.12.2023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4F5B6F-953E-45A9-A210-7FEB1F8E5F9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34F5B6F-953E-45A9-A210-7FEB1F8E5F98}"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34F5B6F-953E-45A9-A210-7FEB1F8E5F98}" type="slidenum">
              <a:rPr lang="ru-RU" smtClean="0"/>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34F5B6F-953E-45A9-A210-7FEB1F8E5F98}"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34F5B6F-953E-45A9-A210-7FEB1F8E5F98}"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34F5B6F-953E-45A9-A210-7FEB1F8E5F98}"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34F5B6F-953E-45A9-A210-7FEB1F8E5F98}"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34F5B6F-953E-45A9-A210-7FEB1F8E5F98}"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34F5B6F-953E-45A9-A210-7FEB1F8E5F98}"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34F5B6F-953E-45A9-A210-7FEB1F8E5F98}"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34F5B6F-953E-45A9-A210-7FEB1F8E5F98}"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12.12.2023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04664"/>
            <a:ext cx="8424936" cy="3195787"/>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ru-RU" sz="3600" dirty="0" smtClean="0"/>
              <a:t/>
            </a:r>
            <a:br>
              <a:rPr lang="ru-RU" sz="3600" dirty="0" smtClean="0"/>
            </a:br>
            <a:r>
              <a:rPr lang="ru-RU" sz="3600" b="1" i="1" dirty="0" smtClean="0"/>
              <a:t>Изменения </a:t>
            </a:r>
            <a:r>
              <a:rPr lang="ru-RU" sz="3600" b="1" i="1" dirty="0" smtClean="0"/>
              <a:t>в критериях  проверки  </a:t>
            </a:r>
            <a:r>
              <a:rPr lang="ru-RU" sz="3600" b="1" i="1" dirty="0" smtClean="0"/>
              <a:t>2 части  ЕГЭ по обществознанию в </a:t>
            </a:r>
            <a:r>
              <a:rPr lang="ru-RU" sz="3600" b="1" i="1" dirty="0" smtClean="0"/>
              <a:t>2024 </a:t>
            </a:r>
            <a:r>
              <a:rPr lang="ru-RU" sz="3600" b="1" i="1" dirty="0" smtClean="0"/>
              <a:t>году: особенности, требования, рекомендации.</a:t>
            </a:r>
            <a:br>
              <a:rPr lang="ru-RU" sz="3600" b="1" i="1" dirty="0" smtClean="0"/>
            </a:br>
            <a:endParaRPr lang="ru-RU" sz="3600" b="1" i="1" dirty="0"/>
          </a:p>
        </p:txBody>
      </p:sp>
      <p:sp>
        <p:nvSpPr>
          <p:cNvPr id="3" name="Подзаголовок 2"/>
          <p:cNvSpPr>
            <a:spLocks noGrp="1"/>
          </p:cNvSpPr>
          <p:nvPr>
            <p:ph type="subTitle" idx="1"/>
          </p:nvPr>
        </p:nvSpPr>
        <p:spPr>
          <a:xfrm>
            <a:off x="3707904" y="3886200"/>
            <a:ext cx="5040560" cy="2639144"/>
          </a:xfrm>
          <a:ln w="38100"/>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endParaRPr lang="ru-RU" dirty="0" smtClean="0"/>
          </a:p>
          <a:p>
            <a:pPr algn="r"/>
            <a:r>
              <a:rPr lang="ru-RU" b="1" i="1" dirty="0" smtClean="0">
                <a:solidFill>
                  <a:schemeClr val="tx1"/>
                </a:solidFill>
              </a:rPr>
              <a:t>Председатель </a:t>
            </a:r>
          </a:p>
          <a:p>
            <a:pPr algn="r"/>
            <a:r>
              <a:rPr lang="ru-RU" b="1" i="1" dirty="0" smtClean="0">
                <a:solidFill>
                  <a:schemeClr val="tx1"/>
                </a:solidFill>
              </a:rPr>
              <a:t>региональной экспертной комиссии </a:t>
            </a:r>
          </a:p>
          <a:p>
            <a:pPr algn="r"/>
            <a:r>
              <a:rPr lang="ru-RU" b="1" i="1" dirty="0" smtClean="0">
                <a:solidFill>
                  <a:schemeClr val="tx1"/>
                </a:solidFill>
              </a:rPr>
              <a:t>по проверке ЕГЭ </a:t>
            </a:r>
          </a:p>
          <a:p>
            <a:pPr algn="r"/>
            <a:r>
              <a:rPr lang="ru-RU" b="1" i="1" dirty="0" smtClean="0">
                <a:solidFill>
                  <a:schemeClr val="tx1"/>
                </a:solidFill>
              </a:rPr>
              <a:t>в Тюменской области</a:t>
            </a:r>
          </a:p>
          <a:p>
            <a:pPr algn="r"/>
            <a:r>
              <a:rPr lang="ru-RU" sz="5100" b="1" i="1" dirty="0" smtClean="0">
                <a:solidFill>
                  <a:schemeClr val="tx1"/>
                </a:solidFill>
              </a:rPr>
              <a:t>Мартынова Д.В.</a:t>
            </a:r>
            <a:endParaRPr lang="en-US" sz="5100" b="1" i="1" dirty="0" smtClean="0">
              <a:solidFill>
                <a:schemeClr val="tx1"/>
              </a:solidFill>
            </a:endParaRPr>
          </a:p>
          <a:p>
            <a:pPr algn="r"/>
            <a:r>
              <a:rPr lang="en-US" sz="5100" b="1" i="1" dirty="0" smtClean="0">
                <a:solidFill>
                  <a:srgbClr val="FF0000"/>
                </a:solidFill>
              </a:rPr>
              <a:t>dinamart@mail.ru</a:t>
            </a:r>
            <a:endParaRPr lang="ru-RU" sz="5100" b="1" i="1"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116632"/>
            <a:ext cx="8424936" cy="1008112"/>
          </a:xfrm>
          <a:solidFill>
            <a:schemeClr val="bg1"/>
          </a:solidFill>
          <a:ln w="28575">
            <a:solidFill>
              <a:srgbClr val="0070C0"/>
            </a:solidFill>
          </a:ln>
        </p:spPr>
        <p:txBody>
          <a:bodyPr>
            <a:normAutofit fontScale="90000"/>
          </a:bodyPr>
          <a:lstStyle/>
          <a:p>
            <a:r>
              <a:rPr lang="ru-RU" sz="2200" b="1" dirty="0" smtClean="0"/>
              <a:t/>
            </a:r>
            <a:br>
              <a:rPr lang="ru-RU" sz="2200" b="1" dirty="0" smtClean="0"/>
            </a:br>
            <a:r>
              <a:rPr lang="ru-RU" sz="2700" b="1" dirty="0" smtClean="0"/>
              <a:t>СПЕЦИФИКАЦИЯ  </a:t>
            </a:r>
            <a:br>
              <a:rPr lang="ru-RU" sz="2700" b="1" dirty="0" smtClean="0"/>
            </a:br>
            <a:r>
              <a:rPr lang="ru-RU" sz="2700" b="1" dirty="0" smtClean="0">
                <a:solidFill>
                  <a:srgbClr val="FF0000"/>
                </a:solidFill>
              </a:rPr>
              <a:t>Распределение заданий по частям экзаменационной работы</a:t>
            </a:r>
            <a:r>
              <a:rPr lang="ru-RU" sz="2700" dirty="0" smtClean="0">
                <a:solidFill>
                  <a:srgbClr val="FF0000"/>
                </a:solidFill>
              </a:rPr>
              <a:t/>
            </a:r>
            <a:br>
              <a:rPr lang="ru-RU" sz="2700" dirty="0" smtClean="0">
                <a:solidFill>
                  <a:srgbClr val="FF0000"/>
                </a:solidFill>
              </a:rPr>
            </a:br>
            <a:r>
              <a:rPr lang="ru-RU" sz="2200" b="1" dirty="0" smtClean="0"/>
              <a:t> </a:t>
            </a:r>
            <a:endParaRPr lang="ru-RU" sz="2200" b="1" dirty="0"/>
          </a:p>
        </p:txBody>
      </p:sp>
      <p:pic>
        <p:nvPicPr>
          <p:cNvPr id="1026" name="Picture 2"/>
          <p:cNvPicPr>
            <a:picLocks noChangeAspect="1" noChangeArrowheads="1"/>
          </p:cNvPicPr>
          <p:nvPr/>
        </p:nvPicPr>
        <p:blipFill>
          <a:blip r:embed="rId3" cstate="print"/>
          <a:srcRect/>
          <a:stretch>
            <a:fillRect/>
          </a:stretch>
        </p:blipFill>
        <p:spPr bwMode="auto">
          <a:xfrm>
            <a:off x="395536" y="1628800"/>
            <a:ext cx="8424936" cy="4032448"/>
          </a:xfrm>
          <a:prstGeom prst="rect">
            <a:avLst/>
          </a:prstGeom>
          <a:noFill/>
          <a:ln w="28575">
            <a:solidFill>
              <a:schemeClr val="accent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116632"/>
            <a:ext cx="8424936" cy="1008112"/>
          </a:xfrm>
          <a:solidFill>
            <a:schemeClr val="bg1"/>
          </a:solidFill>
          <a:ln w="28575">
            <a:solidFill>
              <a:srgbClr val="0070C0"/>
            </a:solidFill>
          </a:ln>
        </p:spPr>
        <p:txBody>
          <a:bodyPr>
            <a:normAutofit fontScale="90000"/>
          </a:bodyPr>
          <a:lstStyle/>
          <a:p>
            <a:r>
              <a:rPr lang="ru-RU" sz="2200" b="1" dirty="0" smtClean="0"/>
              <a:t/>
            </a:r>
            <a:br>
              <a:rPr lang="ru-RU" sz="2200" b="1" dirty="0" smtClean="0"/>
            </a:br>
            <a:r>
              <a:rPr lang="ru-RU" sz="2200" b="1" dirty="0" smtClean="0"/>
              <a:t/>
            </a:r>
            <a:br>
              <a:rPr lang="ru-RU" sz="2200" b="1" dirty="0" smtClean="0"/>
            </a:br>
            <a:r>
              <a:rPr lang="ru-RU" sz="2200" b="1" dirty="0" smtClean="0"/>
              <a:t>СПЕЦИФИКАЦИЯ  </a:t>
            </a:r>
            <a:br>
              <a:rPr lang="ru-RU" sz="2200" b="1" dirty="0" smtClean="0"/>
            </a:br>
            <a:r>
              <a:rPr lang="ru-RU" sz="2200" b="1" i="1" dirty="0" smtClean="0">
                <a:solidFill>
                  <a:srgbClr val="FF0000"/>
                </a:solidFill>
              </a:rPr>
              <a:t> Распределение заданий экзаменационной работы по уровням сложности </a:t>
            </a:r>
            <a:r>
              <a:rPr lang="ru-RU" sz="2200" b="1" i="1" dirty="0" smtClean="0">
                <a:solidFill>
                  <a:srgbClr val="FF0000"/>
                </a:solidFill>
              </a:rPr>
              <a:t>2023,2024</a:t>
            </a:r>
            <a:r>
              <a:rPr lang="ru-RU" sz="2000" dirty="0" smtClean="0"/>
              <a:t/>
            </a:r>
            <a:br>
              <a:rPr lang="ru-RU" sz="2000" dirty="0" smtClean="0"/>
            </a:br>
            <a:r>
              <a:rPr lang="ru-RU" sz="2200" b="1" i="1" dirty="0" smtClean="0">
                <a:solidFill>
                  <a:srgbClr val="FF0000"/>
                </a:solidFill>
              </a:rPr>
              <a:t> </a:t>
            </a:r>
            <a:r>
              <a:rPr lang="ru-RU" sz="2200" b="1" dirty="0" smtClean="0">
                <a:solidFill>
                  <a:srgbClr val="FF0000"/>
                </a:solidFill>
              </a:rPr>
              <a:t/>
            </a:r>
            <a:br>
              <a:rPr lang="ru-RU" sz="2200" b="1" dirty="0" smtClean="0">
                <a:solidFill>
                  <a:srgbClr val="FF0000"/>
                </a:solidFill>
              </a:rPr>
            </a:br>
            <a:r>
              <a:rPr lang="ru-RU" sz="2200" b="1" dirty="0" smtClean="0"/>
              <a:t> </a:t>
            </a:r>
            <a:endParaRPr lang="ru-RU" sz="2200" b="1" dirty="0"/>
          </a:p>
        </p:txBody>
      </p:sp>
      <p:pic>
        <p:nvPicPr>
          <p:cNvPr id="2050" name="Picture 2"/>
          <p:cNvPicPr>
            <a:picLocks noChangeAspect="1" noChangeArrowheads="1"/>
          </p:cNvPicPr>
          <p:nvPr/>
        </p:nvPicPr>
        <p:blipFill>
          <a:blip r:embed="rId3" cstate="print"/>
          <a:srcRect/>
          <a:stretch>
            <a:fillRect/>
          </a:stretch>
        </p:blipFill>
        <p:spPr bwMode="auto">
          <a:xfrm>
            <a:off x="395536" y="1484784"/>
            <a:ext cx="8496944" cy="4392488"/>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a:solidFill>
            <a:schemeClr val="accent6">
              <a:lumMod val="20000"/>
              <a:lumOff val="80000"/>
            </a:schemeClr>
          </a:solidFill>
          <a:ln w="28575">
            <a:solidFill>
              <a:schemeClr val="accent6"/>
            </a:solidFill>
          </a:ln>
        </p:spPr>
        <p:txBody>
          <a:bodyPr>
            <a:normAutofit/>
          </a:bodyPr>
          <a:lstStyle/>
          <a:p>
            <a:r>
              <a:rPr lang="ru-RU" sz="2800" b="1" dirty="0" smtClean="0"/>
              <a:t>Задание 2 части №18</a:t>
            </a:r>
            <a:endParaRPr lang="ru-RU" sz="2800" b="1" dirty="0"/>
          </a:p>
        </p:txBody>
      </p:sp>
      <p:sp>
        <p:nvSpPr>
          <p:cNvPr id="4" name="Содержимое 3"/>
          <p:cNvSpPr>
            <a:spLocks noGrp="1"/>
          </p:cNvSpPr>
          <p:nvPr>
            <p:ph idx="1"/>
          </p:nvPr>
        </p:nvSpPr>
        <p:spPr>
          <a:xfrm>
            <a:off x="457200" y="1268760"/>
            <a:ext cx="8229600" cy="5328592"/>
          </a:xfrm>
          <a:ln w="38100">
            <a:solidFill>
              <a:schemeClr val="accent6">
                <a:lumMod val="75000"/>
              </a:schemeClr>
            </a:solidFill>
          </a:ln>
        </p:spPr>
        <p:txBody>
          <a:bodyPr>
            <a:normAutofit fontScale="92500" lnSpcReduction="20000"/>
          </a:bodyPr>
          <a:lstStyle/>
          <a:p>
            <a:pPr marL="72000" indent="0" algn="just">
              <a:spcBef>
                <a:spcPts val="0"/>
              </a:spcBef>
              <a:buNone/>
            </a:pPr>
            <a:r>
              <a:rPr lang="ru-RU" b="1" dirty="0" smtClean="0"/>
              <a:t>Задание 18 </a:t>
            </a:r>
            <a:r>
              <a:rPr lang="ru-RU" dirty="0" smtClean="0"/>
              <a:t>проверяет достижение следующих предметных результатов:</a:t>
            </a:r>
          </a:p>
          <a:p>
            <a:pPr marL="72000" indent="0" algn="just">
              <a:spcBef>
                <a:spcPts val="0"/>
              </a:spcBef>
              <a:buNone/>
            </a:pPr>
            <a:r>
              <a:rPr lang="ru-RU" dirty="0" smtClean="0"/>
              <a:t>владение базовым понятийным аппаратом социальных наук; владение умением выявлять причинно-следственные, функциональные, иерархические и другие связи социальных объектов и процессов, а также </a:t>
            </a:r>
            <a:r>
              <a:rPr lang="ru-RU" dirty="0" err="1" smtClean="0"/>
              <a:t>сформированность</a:t>
            </a:r>
            <a:r>
              <a:rPr lang="ru-RU" dirty="0" smtClean="0"/>
              <a:t> навыков оценивания социальной информации, умения поиска информации в источниках различного типа для реконструкции недостающих звеньев. </a:t>
            </a:r>
          </a:p>
          <a:p>
            <a:pPr marL="72000" indent="0" algn="just">
              <a:spcBef>
                <a:spcPts val="0"/>
              </a:spcBef>
              <a:buNone/>
            </a:pPr>
            <a:r>
              <a:rPr lang="ru-RU" dirty="0" smtClean="0"/>
              <a:t>В 2023 г. формулировка требования задания «объясните смысл понятия» была трансформирована</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a:solidFill>
            <a:schemeClr val="accent6">
              <a:lumMod val="20000"/>
              <a:lumOff val="80000"/>
            </a:schemeClr>
          </a:solidFill>
          <a:ln w="28575">
            <a:solidFill>
              <a:schemeClr val="accent6"/>
            </a:solidFill>
          </a:ln>
        </p:spPr>
        <p:txBody>
          <a:bodyPr>
            <a:normAutofit/>
          </a:bodyPr>
          <a:lstStyle/>
          <a:p>
            <a:r>
              <a:rPr lang="ru-RU" sz="2800" b="1" dirty="0" smtClean="0"/>
              <a:t>Задание 2 части №18</a:t>
            </a:r>
            <a:endParaRPr lang="ru-RU" sz="2800" b="1" dirty="0"/>
          </a:p>
        </p:txBody>
      </p:sp>
      <p:sp>
        <p:nvSpPr>
          <p:cNvPr id="4" name="Содержимое 3"/>
          <p:cNvSpPr>
            <a:spLocks noGrp="1"/>
          </p:cNvSpPr>
          <p:nvPr>
            <p:ph idx="1"/>
          </p:nvPr>
        </p:nvSpPr>
        <p:spPr>
          <a:xfrm>
            <a:off x="457200" y="1196752"/>
            <a:ext cx="8229600" cy="5256584"/>
          </a:xfrm>
          <a:ln w="38100">
            <a:solidFill>
              <a:schemeClr val="accent6">
                <a:lumMod val="75000"/>
              </a:schemeClr>
            </a:solidFill>
          </a:ln>
        </p:spPr>
        <p:txBody>
          <a:bodyPr>
            <a:normAutofit fontScale="62500" lnSpcReduction="20000"/>
          </a:bodyPr>
          <a:lstStyle/>
          <a:p>
            <a:pPr marL="72000" indent="0" algn="just">
              <a:spcBef>
                <a:spcPts val="0"/>
              </a:spcBef>
              <a:buNone/>
            </a:pPr>
            <a:r>
              <a:rPr lang="ru-RU" dirty="0" smtClean="0"/>
              <a:t>	В условие задания добавлено вводное предложение, а также указание на то, что для выполнения задания необходимо использовать обществоведческие знания. </a:t>
            </a:r>
          </a:p>
          <a:p>
            <a:pPr marL="72000" indent="0" algn="just">
              <a:spcBef>
                <a:spcPts val="0"/>
              </a:spcBef>
              <a:buNone/>
            </a:pPr>
            <a:r>
              <a:rPr lang="ru-RU" dirty="0" smtClean="0"/>
              <a:t>Задание включает в себя </a:t>
            </a:r>
            <a:r>
              <a:rPr lang="ru-RU" b="1" dirty="0" smtClean="0"/>
              <a:t>два элемента</a:t>
            </a:r>
            <a:r>
              <a:rPr lang="ru-RU" dirty="0" smtClean="0"/>
              <a:t>.</a:t>
            </a:r>
          </a:p>
          <a:p>
            <a:pPr marL="72000" indent="0" algn="just">
              <a:spcBef>
                <a:spcPts val="0"/>
              </a:spcBef>
              <a:buNone/>
            </a:pPr>
            <a:r>
              <a:rPr lang="ru-RU" b="1" dirty="0" smtClean="0"/>
              <a:t>	В первом элементе ответа на задание </a:t>
            </a:r>
            <a:r>
              <a:rPr lang="ru-RU" dirty="0" smtClean="0"/>
              <a:t>необходимо указать не менее трёх признаков заданного понятия, за исключением случаев, когда с точки зрения общественных наук возможно привести только два признака. Например, для понятия субъекта гражданского права достаточно указать гражданскую правоспособность и гражданскую дееспособность.</a:t>
            </a:r>
          </a:p>
          <a:p>
            <a:pPr marL="72000" indent="0" algn="just">
              <a:spcBef>
                <a:spcPts val="0"/>
              </a:spcBef>
              <a:buNone/>
            </a:pPr>
            <a:r>
              <a:rPr lang="ru-RU" dirty="0" smtClean="0"/>
              <a:t>	Ключевым в формулировке первого требования задания является уточнение круга признаков, которые необходимо привести. В демоверсии - это признаки, «отличающие правовую норму  от других видов социальных норм». Следовательно, общие признаки социальных норм не будут засчитаны при оценивании выполнения данного задания.</a:t>
            </a:r>
          </a:p>
          <a:p>
            <a:pPr marL="72000" indent="0" algn="just">
              <a:spcBef>
                <a:spcPts val="0"/>
              </a:spcBef>
              <a:buNone/>
            </a:pPr>
            <a:r>
              <a:rPr lang="ru-RU" b="1" dirty="0" smtClean="0"/>
              <a:t>	Во втором элементе ответа на задание </a:t>
            </a:r>
            <a:r>
              <a:rPr lang="ru-RU" dirty="0" smtClean="0"/>
              <a:t>необходимо объяснить связь неких элементов, один или оба из которых требуют опоры на текст (объяснение может быть дано в одном или нескольких распространённых предложениях).</a:t>
            </a:r>
          </a:p>
          <a:p>
            <a:pPr marL="72000" indent="0" algn="just">
              <a:spcBef>
                <a:spcPts val="0"/>
              </a:spcBef>
              <a:buNone/>
            </a:pPr>
            <a:r>
              <a:rPr lang="ru-RU" dirty="0" smtClean="0"/>
              <a:t>Рассмотрим структуру ответа и некоторые указания по оцениванию ответа на задание.</a:t>
            </a:r>
          </a:p>
          <a:p>
            <a:pPr marL="72000" indent="0" algn="just">
              <a:spcBef>
                <a:spcPts val="0"/>
              </a:spcBef>
              <a:buNone/>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t>Задание 2 части №18</a:t>
            </a:r>
            <a:endParaRPr lang="ru-RU" sz="2800" b="1" dirty="0"/>
          </a:p>
        </p:txBody>
      </p:sp>
      <p:sp>
        <p:nvSpPr>
          <p:cNvPr id="4" name="Содержимое 3"/>
          <p:cNvSpPr>
            <a:spLocks noGrp="1"/>
          </p:cNvSpPr>
          <p:nvPr>
            <p:ph idx="1"/>
          </p:nvPr>
        </p:nvSpPr>
        <p:spPr>
          <a:xfrm>
            <a:off x="457200" y="1124744"/>
            <a:ext cx="8229600" cy="5328592"/>
          </a:xfrm>
          <a:ln w="38100">
            <a:solidFill>
              <a:schemeClr val="accent6">
                <a:lumMod val="75000"/>
              </a:schemeClr>
            </a:solidFill>
          </a:ln>
        </p:spPr>
        <p:txBody>
          <a:bodyPr>
            <a:normAutofit fontScale="70000" lnSpcReduction="20000"/>
          </a:bodyPr>
          <a:lstStyle/>
          <a:p>
            <a:pPr marL="72000" indent="0" algn="just">
              <a:spcBef>
                <a:spcPts val="0"/>
              </a:spcBef>
              <a:buNone/>
            </a:pPr>
            <a:r>
              <a:rPr lang="ru-RU" dirty="0" smtClean="0"/>
              <a:t/>
            </a:r>
            <a:br>
              <a:rPr lang="ru-RU" dirty="0" smtClean="0"/>
            </a:br>
            <a:r>
              <a:rPr lang="ru-RU" dirty="0" smtClean="0"/>
              <a:t> 	В критериях оценивания приводится ряд основных признаков заданного понятия. Допускается, что участник экзамена может указать признаки в близких по смыслу формулировках, назвать другие признаки. Этот допуск необходим, так как в учебниках федерального перечня закономерно предлагаются различные определения одних и тех же понятий.</a:t>
            </a:r>
          </a:p>
          <a:p>
            <a:pPr marL="72000" indent="0" algn="just">
              <a:spcBef>
                <a:spcPts val="0"/>
              </a:spcBef>
              <a:buNone/>
            </a:pPr>
            <a:r>
              <a:rPr lang="ru-RU" dirty="0" smtClean="0"/>
              <a:t>	Концентрический принцип построения содержания учебного предмета «Обществознание» в 6–11 классах предполагает, что большинство базовых понятий изучается в основной школе (6–9 классы), а в средней школе (10,11 классы) происходит расширение, обогащение содержания понятий новыми признаками, углублённо рассматриваются понятийные связи и зависимости.</a:t>
            </a:r>
          </a:p>
          <a:p>
            <a:pPr marL="72000" indent="0" algn="just">
              <a:spcBef>
                <a:spcPts val="0"/>
              </a:spcBef>
              <a:buNone/>
            </a:pPr>
            <a:r>
              <a:rPr lang="ru-RU" dirty="0" smtClean="0"/>
              <a:t>	В ряде случаев авторы учебников средней школы отказываются от дублирования уже приведённых в учебниках основной школы определений понятий, некоторых теоретических положений и т.п. Потому обращение при систематизации знаний к учебникам основной школы вполне оправданно.</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t>Задание 2 части №18</a:t>
            </a:r>
            <a:endParaRPr lang="ru-RU" sz="2800" b="1" dirty="0"/>
          </a:p>
        </p:txBody>
      </p:sp>
      <p:sp>
        <p:nvSpPr>
          <p:cNvPr id="4" name="Содержимое 3"/>
          <p:cNvSpPr>
            <a:spLocks noGrp="1"/>
          </p:cNvSpPr>
          <p:nvPr>
            <p:ph idx="1"/>
          </p:nvPr>
        </p:nvSpPr>
        <p:spPr>
          <a:xfrm>
            <a:off x="457200" y="1124744"/>
            <a:ext cx="8229600" cy="5328592"/>
          </a:xfrm>
          <a:ln w="38100">
            <a:solidFill>
              <a:schemeClr val="accent6">
                <a:lumMod val="75000"/>
              </a:schemeClr>
            </a:solidFill>
          </a:ln>
        </p:spPr>
        <p:txBody>
          <a:bodyPr>
            <a:normAutofit fontScale="70000" lnSpcReduction="20000"/>
          </a:bodyPr>
          <a:lstStyle/>
          <a:p>
            <a:pPr marL="72000" indent="0" algn="just">
              <a:spcBef>
                <a:spcPts val="0"/>
              </a:spcBef>
              <a:buNone/>
            </a:pPr>
            <a:r>
              <a:rPr lang="ru-RU" b="1" dirty="0" smtClean="0"/>
              <a:t>	Обратите внимание на то, что в учебниках, кроме выделенных определений понятий, даются ещё развёрнутые характеристики их признаков, связей и т.п. Следует учитывать наличие таких позиций в ответе участников экзамена.</a:t>
            </a:r>
            <a:r>
              <a:rPr lang="ru-RU" dirty="0" smtClean="0"/>
              <a:t> </a:t>
            </a:r>
          </a:p>
          <a:p>
            <a:pPr marL="72000" indent="0" algn="just">
              <a:spcBef>
                <a:spcPts val="0"/>
              </a:spcBef>
              <a:buNone/>
            </a:pPr>
            <a:r>
              <a:rPr lang="ru-RU" dirty="0" smtClean="0"/>
              <a:t>	При оценивании ответов следует обращать внимание на включённое в критерии указание: «Данный элемент ответа засчитывается только при указании трёх или более признаков, из которых два должны быть из приведённого перечня, при отсутствии неверных позиций».</a:t>
            </a:r>
          </a:p>
          <a:p>
            <a:pPr marL="72000" indent="0" algn="just">
              <a:spcBef>
                <a:spcPts val="0"/>
              </a:spcBef>
              <a:buNone/>
            </a:pPr>
            <a:r>
              <a:rPr lang="ru-RU" dirty="0" smtClean="0"/>
              <a:t> 	Помимо необходимого числа признаков при оценивании учитываются следующие аспекты. </a:t>
            </a:r>
          </a:p>
          <a:p>
            <a:pPr marL="72000" indent="0" algn="just">
              <a:spcBef>
                <a:spcPts val="0"/>
              </a:spcBef>
              <a:buNone/>
            </a:pPr>
            <a:r>
              <a:rPr lang="ru-RU" dirty="0" smtClean="0"/>
              <a:t>	</a:t>
            </a:r>
            <a:r>
              <a:rPr lang="ru-RU" b="1" dirty="0" smtClean="0"/>
              <a:t>Во-первых, </a:t>
            </a:r>
            <a:r>
              <a:rPr lang="ru-RU" dirty="0" smtClean="0"/>
              <a:t>засчитываются именно основные признаки понятия, которые с опорой на содержание школьных учебников приведены в критериях. </a:t>
            </a:r>
          </a:p>
          <a:p>
            <a:pPr marL="72000" indent="0" algn="just">
              <a:spcBef>
                <a:spcPts val="0"/>
              </a:spcBef>
              <a:buNone/>
            </a:pPr>
            <a:r>
              <a:rPr lang="ru-RU" dirty="0" smtClean="0"/>
              <a:t>	</a:t>
            </a:r>
            <a:r>
              <a:rPr lang="ru-RU" b="1" dirty="0" smtClean="0"/>
              <a:t>Во-вторых</a:t>
            </a:r>
            <a:r>
              <a:rPr lang="ru-RU" dirty="0" smtClean="0"/>
              <a:t>, необходимое число признаков может быть засчитано только при отсутствии в ответе участника ЕГЭ неверных позиций, т.е. признаков, не соответствующих условию задания.</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t>Задание 2 части №18</a:t>
            </a:r>
            <a:endParaRPr lang="ru-RU" sz="2800" b="1" dirty="0"/>
          </a:p>
        </p:txBody>
      </p:sp>
      <p:sp>
        <p:nvSpPr>
          <p:cNvPr id="4" name="Содержимое 3"/>
          <p:cNvSpPr>
            <a:spLocks noGrp="1"/>
          </p:cNvSpPr>
          <p:nvPr>
            <p:ph idx="1"/>
          </p:nvPr>
        </p:nvSpPr>
        <p:spPr>
          <a:xfrm>
            <a:off x="457200" y="1124744"/>
            <a:ext cx="8229600" cy="5328592"/>
          </a:xfrm>
          <a:ln w="38100">
            <a:solidFill>
              <a:schemeClr val="accent6">
                <a:lumMod val="75000"/>
              </a:schemeClr>
            </a:solidFill>
          </a:ln>
        </p:spPr>
        <p:txBody>
          <a:bodyPr>
            <a:normAutofit fontScale="55000" lnSpcReduction="20000"/>
          </a:bodyPr>
          <a:lstStyle/>
          <a:p>
            <a:pPr marL="72000" indent="0" algn="just">
              <a:spcBef>
                <a:spcPts val="0"/>
              </a:spcBef>
              <a:buNone/>
            </a:pPr>
            <a:r>
              <a:rPr lang="ru-RU" dirty="0" smtClean="0"/>
              <a:t>	При проверке и оценивании </a:t>
            </a:r>
            <a:r>
              <a:rPr lang="ru-RU" b="1" dirty="0" smtClean="0"/>
              <a:t>второго элемента ответа на задание 18</a:t>
            </a:r>
            <a:br>
              <a:rPr lang="ru-RU" b="1" dirty="0" smtClean="0"/>
            </a:br>
            <a:r>
              <a:rPr lang="ru-RU" dirty="0" smtClean="0"/>
              <a:t>следует обращать внимание на то, соблюдает ли участник экзамена требование</a:t>
            </a:r>
            <a:br>
              <a:rPr lang="ru-RU" dirty="0" smtClean="0"/>
            </a:br>
            <a:r>
              <a:rPr lang="ru-RU" dirty="0" smtClean="0"/>
              <a:t>опоры на положения текста / связи с текстом. Это общее требование конкретизируется в каждом задании с учетом специфики текста.</a:t>
            </a:r>
          </a:p>
          <a:p>
            <a:pPr marL="72000" indent="0" algn="just">
              <a:spcBef>
                <a:spcPts val="0"/>
              </a:spcBef>
              <a:buNone/>
            </a:pPr>
            <a:r>
              <a:rPr lang="ru-RU" dirty="0" smtClean="0"/>
              <a:t>	Например, в задании демонстрационного варианта необходимо объяснить связь названных автором текста элементов системы права (в тексте перечислены далеко не все выделяемые учёными элементы системы права), т.е. объяснение связи каких-то других, не названных автором элементов системы права не засчитывается при оценивании.</a:t>
            </a:r>
          </a:p>
          <a:p>
            <a:pPr marL="72000" indent="0" algn="just">
              <a:spcBef>
                <a:spcPts val="0"/>
              </a:spcBef>
              <a:buNone/>
            </a:pPr>
            <a:r>
              <a:rPr lang="ru-RU" dirty="0" smtClean="0"/>
              <a:t/>
            </a:r>
            <a:br>
              <a:rPr lang="ru-RU" dirty="0" smtClean="0"/>
            </a:br>
            <a:r>
              <a:rPr lang="ru-RU" dirty="0" smtClean="0"/>
              <a:t>	В другой ситуации участнику экзамена будет необходимо найти в тексте</a:t>
            </a:r>
            <a:br>
              <a:rPr lang="ru-RU" dirty="0" smtClean="0"/>
            </a:br>
            <a:r>
              <a:rPr lang="ru-RU" dirty="0" smtClean="0"/>
              <a:t>характеристику какого-то объекта/процесса и, используя обществоведческие</a:t>
            </a:r>
            <a:br>
              <a:rPr lang="ru-RU" dirty="0" smtClean="0"/>
            </a:br>
            <a:r>
              <a:rPr lang="ru-RU" dirty="0" smtClean="0"/>
              <a:t>знания, объяснить её связь (влияние и т.п.) с каким-то другим объектом/</a:t>
            </a:r>
            <a:br>
              <a:rPr lang="ru-RU" dirty="0" smtClean="0"/>
            </a:br>
            <a:r>
              <a:rPr lang="ru-RU" dirty="0" smtClean="0"/>
              <a:t>процессом. </a:t>
            </a:r>
          </a:p>
          <a:p>
            <a:pPr marL="72000" indent="0" algn="just">
              <a:spcBef>
                <a:spcPts val="0"/>
              </a:spcBef>
              <a:buNone/>
            </a:pPr>
            <a:r>
              <a:rPr lang="ru-RU" dirty="0" smtClean="0"/>
              <a:t>	Так, в приведённом ниже примере второй элемент задания 18</a:t>
            </a:r>
            <a:br>
              <a:rPr lang="ru-RU" dirty="0" smtClean="0"/>
            </a:br>
            <a:r>
              <a:rPr lang="ru-RU" dirty="0" smtClean="0"/>
              <a:t>содержит требование объяснить связь </a:t>
            </a:r>
            <a:r>
              <a:rPr lang="ru-RU" b="1" dirty="0" smtClean="0"/>
              <a:t>приведенной в тексте характеристики</a:t>
            </a:r>
            <a:br>
              <a:rPr lang="ru-RU" b="1" dirty="0" smtClean="0"/>
            </a:br>
            <a:r>
              <a:rPr lang="ru-RU" b="1" dirty="0" smtClean="0"/>
              <a:t>трудовых ресурсов</a:t>
            </a:r>
            <a:r>
              <a:rPr lang="ru-RU" dirty="0" smtClean="0"/>
              <a:t> с решением задачи преодоления диспропорции в развитии</a:t>
            </a:r>
            <a:br>
              <a:rPr lang="ru-RU" dirty="0" smtClean="0"/>
            </a:br>
            <a:r>
              <a:rPr lang="ru-RU" dirty="0" smtClean="0"/>
              <a:t>различных территорий страны. </a:t>
            </a:r>
          </a:p>
          <a:p>
            <a:pPr marL="72000" indent="0" algn="just">
              <a:spcBef>
                <a:spcPts val="0"/>
              </a:spcBef>
              <a:buNone/>
            </a:pPr>
            <a:r>
              <a:rPr lang="ru-RU" dirty="0" smtClean="0"/>
              <a:t>Это означает, что если участник экзамена не указывает характеристику трудовых ресурсов из текста или приводит какую-то другую характеристику трудовых ресурсов, не отмеченную автором, то такое объяснение не засчитывается при оценивании. </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solidFill>
                  <a:srgbClr val="FF0000"/>
                </a:solidFill>
              </a:rPr>
              <a:t>1 КРИТЕРИИ ДЛЯ ПРИМЕРА</a:t>
            </a:r>
            <a:r>
              <a:rPr lang="ru-RU" sz="2800" b="1" dirty="0" smtClean="0"/>
              <a:t> задание 2 части №18</a:t>
            </a:r>
            <a:endParaRPr lang="ru-RU" sz="2800" b="1" dirty="0"/>
          </a:p>
        </p:txBody>
      </p:sp>
      <p:sp>
        <p:nvSpPr>
          <p:cNvPr id="4" name="Содержимое 3"/>
          <p:cNvSpPr>
            <a:spLocks noGrp="1"/>
          </p:cNvSpPr>
          <p:nvPr>
            <p:ph idx="1"/>
          </p:nvPr>
        </p:nvSpPr>
        <p:spPr>
          <a:xfrm>
            <a:off x="457200" y="1124744"/>
            <a:ext cx="8229600" cy="5328592"/>
          </a:xfrm>
          <a:ln w="38100">
            <a:solidFill>
              <a:schemeClr val="accent6">
                <a:lumMod val="75000"/>
              </a:schemeClr>
            </a:solidFill>
          </a:ln>
        </p:spPr>
        <p:txBody>
          <a:bodyPr>
            <a:normAutofit fontScale="55000" lnSpcReduction="20000"/>
          </a:bodyPr>
          <a:lstStyle/>
          <a:p>
            <a:pPr marL="72000" indent="0" algn="just">
              <a:spcBef>
                <a:spcPts val="0"/>
              </a:spcBef>
              <a:buNone/>
            </a:pPr>
            <a:r>
              <a:rPr lang="ru-RU" dirty="0" smtClean="0"/>
              <a:t>	 </a:t>
            </a:r>
            <a:r>
              <a:rPr lang="ru-RU" b="1" dirty="0" smtClean="0"/>
              <a:t>В правильном ответе должны быть следующие элементы:</a:t>
            </a:r>
            <a:r>
              <a:rPr lang="ru-RU" dirty="0" smtClean="0"/>
              <a:t/>
            </a:r>
            <a:br>
              <a:rPr lang="ru-RU" dirty="0" smtClean="0"/>
            </a:br>
            <a:r>
              <a:rPr lang="ru-RU" dirty="0" smtClean="0"/>
              <a:t>1</a:t>
            </a:r>
            <a:r>
              <a:rPr lang="ru-RU" b="1" dirty="0" smtClean="0"/>
              <a:t>) основные признаки документарной ценной бумаги как вида ценных бумаг </a:t>
            </a:r>
            <a:r>
              <a:rPr lang="ru-RU" dirty="0" smtClean="0"/>
              <a:t>(согласно Гражданскому кодексу Российской Федерации), например:</a:t>
            </a:r>
          </a:p>
          <a:p>
            <a:pPr marL="72000" indent="0" algn="just">
              <a:spcBef>
                <a:spcPts val="0"/>
              </a:spcBef>
              <a:buNone/>
            </a:pPr>
            <a:r>
              <a:rPr lang="ru-RU" dirty="0" smtClean="0"/>
              <a:t>– материальный носитель информации;</a:t>
            </a:r>
          </a:p>
          <a:p>
            <a:pPr marL="72000" indent="0" algn="just">
              <a:spcBef>
                <a:spcPts val="0"/>
              </a:spcBef>
              <a:buNone/>
            </a:pPr>
            <a:r>
              <a:rPr lang="ru-RU" dirty="0" smtClean="0"/>
              <a:t>– документ, при составлении которого соблюдены все требования закона к его форме и реквизитам;</a:t>
            </a:r>
          </a:p>
          <a:p>
            <a:pPr marL="72000" indent="0" algn="just">
              <a:spcBef>
                <a:spcPts val="0"/>
              </a:spcBef>
              <a:buNone/>
            </a:pPr>
            <a:r>
              <a:rPr lang="ru-RU" dirty="0" smtClean="0"/>
              <a:t>– фиксация какого-либо субъективного гражданского права;</a:t>
            </a:r>
          </a:p>
          <a:p>
            <a:pPr marL="72000" indent="0" algn="just">
              <a:spcBef>
                <a:spcPts val="0"/>
              </a:spcBef>
              <a:buNone/>
            </a:pPr>
            <a:r>
              <a:rPr lang="ru-RU" dirty="0" smtClean="0"/>
              <a:t>– право, выраженное в ценной бумаге, может быть реализовано</a:t>
            </a:r>
          </a:p>
          <a:p>
            <a:pPr marL="72000" indent="0" algn="just">
              <a:spcBef>
                <a:spcPts val="0"/>
              </a:spcBef>
              <a:buNone/>
            </a:pPr>
            <a:r>
              <a:rPr lang="ru-RU" dirty="0" smtClean="0"/>
              <a:t>не иначе, как по предъявлении этого документа и др.;</a:t>
            </a:r>
          </a:p>
          <a:p>
            <a:pPr marL="72000" indent="0" algn="just">
              <a:spcBef>
                <a:spcPts val="0"/>
              </a:spcBef>
              <a:buNone/>
            </a:pPr>
            <a:r>
              <a:rPr lang="ru-RU" dirty="0" smtClean="0"/>
              <a:t>(Могут быть приведены другие признаки при обязательном указании любых двух признаков из перечня.</a:t>
            </a:r>
          </a:p>
          <a:p>
            <a:pPr marL="72000" indent="0" algn="just">
              <a:spcBef>
                <a:spcPts val="0"/>
              </a:spcBef>
              <a:buNone/>
            </a:pPr>
            <a:r>
              <a:rPr lang="ru-RU" i="1" dirty="0" smtClean="0"/>
              <a:t>Ответ на вопрос засчитывается только при указании </a:t>
            </a:r>
            <a:r>
              <a:rPr lang="ru-RU" b="1" i="1" dirty="0" smtClean="0"/>
              <a:t>в данной или близкой по смыслу формулировке </a:t>
            </a:r>
            <a:r>
              <a:rPr lang="ru-RU" i="1" dirty="0" smtClean="0"/>
              <a:t>трёх или более признаков, в том числе любых двух из приведённого перечня, и при отсутствии неверных позиций</a:t>
            </a:r>
            <a:r>
              <a:rPr lang="ru-RU" dirty="0" smtClean="0"/>
              <a:t>.)</a:t>
            </a:r>
            <a:br>
              <a:rPr lang="ru-RU" dirty="0" smtClean="0"/>
            </a:br>
            <a:r>
              <a:rPr lang="ru-RU" dirty="0" smtClean="0"/>
              <a:t>2) объяснение с опорой на положения текста, например: управляемая внутренняя и внешняя миграция специалистов определённых профессий позволяет решать задачи развития наименее развитых /депрессивных территорий.</a:t>
            </a:r>
          </a:p>
          <a:p>
            <a:pPr marL="72000" indent="0" algn="just">
              <a:spcBef>
                <a:spcPts val="0"/>
              </a:spcBef>
              <a:buNone/>
            </a:pPr>
            <a:r>
              <a:rPr lang="ru-RU" dirty="0" smtClean="0"/>
              <a:t>Может быть приведено другое корректное объяснение.</a:t>
            </a:r>
          </a:p>
          <a:p>
            <a:pPr marL="72000" indent="0" algn="just">
              <a:spcBef>
                <a:spcPts val="0"/>
              </a:spcBef>
              <a:buNone/>
            </a:pPr>
            <a:r>
              <a:rPr lang="ru-RU" i="1" dirty="0" smtClean="0"/>
              <a:t>Объяснение, данное без опоры на положения текста (не указана</a:t>
            </a:r>
            <a:r>
              <a:rPr lang="ru-RU" b="1" dirty="0" smtClean="0"/>
              <a:t> </a:t>
            </a:r>
            <a:r>
              <a:rPr lang="ru-RU" i="1" dirty="0" smtClean="0"/>
              <a:t>характеристика трудовых ресурсов из текста, приведена характеристика трудовых ресурсов не из текста), не  засчитывается при оценивании)</a:t>
            </a:r>
            <a:r>
              <a:rPr lang="ru-RU" dirty="0" smtClean="0"/>
              <a:t> </a:t>
            </a:r>
            <a:br>
              <a:rPr lang="ru-RU" dirty="0" smtClean="0"/>
            </a:b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solidFill>
                  <a:srgbClr val="FF0000"/>
                </a:solidFill>
              </a:rPr>
              <a:t>1 ПРИМЕР</a:t>
            </a:r>
            <a:r>
              <a:rPr lang="ru-RU" sz="2800" b="1" dirty="0" smtClean="0"/>
              <a:t> задание 2 части №18 </a:t>
            </a:r>
            <a:r>
              <a:rPr lang="ru-RU" sz="2800" b="1" dirty="0" smtClean="0">
                <a:solidFill>
                  <a:srgbClr val="FF0000"/>
                </a:solidFill>
              </a:rPr>
              <a:t>2 балла</a:t>
            </a:r>
            <a:endParaRPr lang="ru-RU" sz="2800" b="1" dirty="0">
              <a:solidFill>
                <a:srgbClr val="FF000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971600" y="985149"/>
            <a:ext cx="7298100" cy="5684211"/>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solidFill>
                  <a:srgbClr val="FF0000"/>
                </a:solidFill>
              </a:rPr>
              <a:t>1 ПРИМЕР</a:t>
            </a:r>
            <a:r>
              <a:rPr lang="ru-RU" sz="2800" b="1" dirty="0" smtClean="0"/>
              <a:t> задание 2 части №18 </a:t>
            </a:r>
            <a:r>
              <a:rPr lang="ru-RU" sz="2800" b="1" dirty="0" smtClean="0">
                <a:solidFill>
                  <a:srgbClr val="FF0000"/>
                </a:solidFill>
              </a:rPr>
              <a:t>1 балл</a:t>
            </a:r>
            <a:endParaRPr lang="ru-RU" sz="2800" b="1" dirty="0">
              <a:solidFill>
                <a:srgbClr val="FF000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467544" y="1124744"/>
            <a:ext cx="8208912" cy="4824536"/>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850106"/>
          </a:xfrm>
          <a:solidFill>
            <a:schemeClr val="bg1"/>
          </a:solidFill>
          <a:ln w="38100">
            <a:solidFill>
              <a:srgbClr val="0070C0"/>
            </a:solidFill>
          </a:ln>
        </p:spPr>
        <p:txBody>
          <a:bodyPr>
            <a:normAutofit fontScale="90000"/>
          </a:bodyPr>
          <a:lstStyle/>
          <a:p>
            <a:pPr lvl="0"/>
            <a:r>
              <a:rPr lang="ru-RU" b="1" dirty="0" smtClean="0">
                <a:latin typeface="Times New Roman" pitchFamily="18" charset="0"/>
                <a:ea typeface="Calibri" pitchFamily="34" charset="0"/>
                <a:cs typeface="Times New Roman" pitchFamily="18" charset="0"/>
              </a:rPr>
              <a:t/>
            </a:r>
            <a:br>
              <a:rPr lang="ru-RU" b="1" dirty="0" smtClean="0">
                <a:latin typeface="Times New Roman" pitchFamily="18" charset="0"/>
                <a:ea typeface="Calibri" pitchFamily="34" charset="0"/>
                <a:cs typeface="Times New Roman" pitchFamily="18" charset="0"/>
              </a:rPr>
            </a:br>
            <a:r>
              <a:rPr lang="ru-RU" sz="3100" b="1" dirty="0" smtClean="0">
                <a:latin typeface="Times New Roman" pitchFamily="18" charset="0"/>
                <a:ea typeface="Calibri" pitchFamily="34" charset="0"/>
                <a:cs typeface="Times New Roman" pitchFamily="18" charset="0"/>
              </a:rPr>
              <a:t>Документы, определяющие  содержание и структуру ЕГЭ по обществознанию 2022</a:t>
            </a:r>
            <a:r>
              <a:rPr lang="ru-RU" sz="800" dirty="0" smtClean="0">
                <a:latin typeface="Arial" pitchFamily="34" charset="0"/>
                <a:cs typeface="Arial" pitchFamily="34" charset="0"/>
              </a:rPr>
              <a:t/>
            </a:r>
            <a:br>
              <a:rPr lang="ru-RU" sz="800" dirty="0" smtClean="0">
                <a:latin typeface="Arial" pitchFamily="34" charset="0"/>
                <a:cs typeface="Arial" pitchFamily="34" charset="0"/>
              </a:rPr>
            </a:br>
            <a:endParaRPr lang="ru-RU" dirty="0"/>
          </a:p>
        </p:txBody>
      </p:sp>
      <p:sp>
        <p:nvSpPr>
          <p:cNvPr id="6" name="Содержимое 5"/>
          <p:cNvSpPr>
            <a:spLocks noGrp="1"/>
          </p:cNvSpPr>
          <p:nvPr>
            <p:ph idx="1"/>
          </p:nvPr>
        </p:nvSpPr>
        <p:spPr>
          <a:xfrm>
            <a:off x="457200" y="1340768"/>
            <a:ext cx="8229600" cy="5184576"/>
          </a:xfr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72000" indent="0" algn="just">
              <a:buNone/>
            </a:pPr>
            <a:r>
              <a:rPr lang="ru-RU" sz="2800" b="1" dirty="0" smtClean="0"/>
              <a:t>Спецификация </a:t>
            </a:r>
            <a:r>
              <a:rPr lang="ru-RU" sz="2800" i="1" dirty="0" smtClean="0"/>
              <a:t>контрольных измерительных материалов для проведения в </a:t>
            </a:r>
            <a:r>
              <a:rPr lang="ru-RU" sz="2800" i="1" dirty="0" smtClean="0"/>
              <a:t>2024 </a:t>
            </a:r>
            <a:r>
              <a:rPr lang="ru-RU" sz="2800" i="1" dirty="0" smtClean="0"/>
              <a:t>году единого государственного экзамена по обществознанию </a:t>
            </a:r>
          </a:p>
          <a:p>
            <a:pPr marL="72000" indent="0" algn="just">
              <a:buNone/>
            </a:pPr>
            <a:r>
              <a:rPr lang="ru-RU" sz="2800" dirty="0" smtClean="0"/>
              <a:t/>
            </a:r>
            <a:br>
              <a:rPr lang="ru-RU" sz="2800" dirty="0" smtClean="0"/>
            </a:br>
            <a:r>
              <a:rPr lang="ru-RU" sz="2800" b="1" dirty="0" smtClean="0"/>
              <a:t> Кодификатор </a:t>
            </a:r>
            <a:r>
              <a:rPr lang="ru-RU" sz="2800" i="1" dirty="0" smtClean="0"/>
              <a:t>элементов содержания и требований к уровню подготовки выпускников образовательных организаций для проведения единого государственного экзамена по обществознанию </a:t>
            </a:r>
          </a:p>
          <a:p>
            <a:pPr marL="72000" indent="0" algn="just">
              <a:buNone/>
            </a:pPr>
            <a:r>
              <a:rPr lang="ru-RU" sz="2800" dirty="0" smtClean="0"/>
              <a:t/>
            </a:r>
            <a:br>
              <a:rPr lang="ru-RU" sz="2800" dirty="0" smtClean="0"/>
            </a:br>
            <a:r>
              <a:rPr lang="ru-RU" sz="2800" dirty="0" smtClean="0"/>
              <a:t> </a:t>
            </a:r>
            <a:r>
              <a:rPr lang="ru-RU" sz="2800" b="1" dirty="0" smtClean="0"/>
              <a:t>Демонстрационный вариант </a:t>
            </a:r>
            <a:r>
              <a:rPr lang="ru-RU" sz="2800" i="1" dirty="0" smtClean="0"/>
              <a:t>контрольных измерительных материалов единого государственного экзамена 2023 года по обществознанию </a:t>
            </a:r>
          </a:p>
          <a:p>
            <a:pPr marL="72000" indent="0" algn="just">
              <a:buNone/>
            </a:pPr>
            <a:r>
              <a:rPr lang="ru-RU" sz="2800" b="1" i="1" dirty="0" smtClean="0">
                <a:solidFill>
                  <a:srgbClr val="FF0000"/>
                </a:solidFill>
              </a:rPr>
              <a:t>Разработаны ФГБНУ Федеральный институт педагогических измерений, утверждены </a:t>
            </a:r>
            <a:r>
              <a:rPr lang="ru-RU" sz="2800" b="1" i="1" dirty="0" smtClean="0">
                <a:solidFill>
                  <a:srgbClr val="FF0000"/>
                </a:solidFill>
              </a:rPr>
              <a:t>10 </a:t>
            </a:r>
            <a:r>
              <a:rPr lang="ru-RU" sz="2800" b="1" i="1" dirty="0" smtClean="0">
                <a:solidFill>
                  <a:srgbClr val="FF0000"/>
                </a:solidFill>
              </a:rPr>
              <a:t>ноября </a:t>
            </a:r>
            <a:r>
              <a:rPr lang="ru-RU" sz="2800" b="1" i="1" dirty="0" smtClean="0">
                <a:solidFill>
                  <a:srgbClr val="FF0000"/>
                </a:solidFill>
              </a:rPr>
              <a:t>2023  </a:t>
            </a:r>
            <a:r>
              <a:rPr lang="ru-RU" sz="2800" b="1" i="1" dirty="0" smtClean="0">
                <a:solidFill>
                  <a:srgbClr val="FF0000"/>
                </a:solidFill>
              </a:rPr>
              <a:t>года на текущий учебный год.</a:t>
            </a:r>
          </a:p>
          <a:p>
            <a:pPr marL="72000" indent="0">
              <a:buNone/>
            </a:pPr>
            <a:endParaRPr lang="ru-RU" sz="2400" b="1" i="1" dirty="0" smtClean="0">
              <a:solidFill>
                <a:srgbClr val="FF0000"/>
              </a:solidFill>
            </a:endParaRPr>
          </a:p>
          <a:p>
            <a:pPr marL="72000" indent="0">
              <a:buNone/>
            </a:pPr>
            <a:r>
              <a:rPr lang="en-US" sz="4700" b="1" dirty="0" smtClean="0"/>
              <a:t>https://fipi.ru/ege/demoversii-specifikacii-kodifikatory#!/tab/151883967-9</a:t>
            </a:r>
            <a:r>
              <a:rPr lang="ru-RU" sz="2400" dirty="0" smtClean="0"/>
              <a:t/>
            </a:r>
            <a:br>
              <a:rPr lang="ru-RU" sz="2400" dirty="0" smtClean="0"/>
            </a:br>
            <a:endParaRPr lang="ru-RU" sz="24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solidFill>
                  <a:srgbClr val="FF0000"/>
                </a:solidFill>
              </a:rPr>
              <a:t>1 ПРИМЕР</a:t>
            </a:r>
            <a:r>
              <a:rPr lang="ru-RU" sz="2800" b="1" dirty="0" smtClean="0"/>
              <a:t> задание 2 части №18 </a:t>
            </a:r>
            <a:r>
              <a:rPr lang="ru-RU" sz="2800" b="1" dirty="0" smtClean="0">
                <a:solidFill>
                  <a:srgbClr val="FF0000"/>
                </a:solidFill>
              </a:rPr>
              <a:t>1 балл</a:t>
            </a:r>
            <a:endParaRPr lang="ru-RU" sz="2800" b="1"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67544" y="1266662"/>
            <a:ext cx="8208912" cy="3962538"/>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48072"/>
          </a:xfrm>
          <a:solidFill>
            <a:schemeClr val="accent6">
              <a:lumMod val="20000"/>
              <a:lumOff val="80000"/>
            </a:schemeClr>
          </a:solidFill>
          <a:ln w="28575">
            <a:solidFill>
              <a:schemeClr val="accent6"/>
            </a:solidFill>
          </a:ln>
        </p:spPr>
        <p:txBody>
          <a:bodyPr>
            <a:normAutofit/>
          </a:bodyPr>
          <a:lstStyle/>
          <a:p>
            <a:r>
              <a:rPr lang="ru-RU" sz="2800" b="1" dirty="0" smtClean="0">
                <a:solidFill>
                  <a:srgbClr val="FF0000"/>
                </a:solidFill>
              </a:rPr>
              <a:t>2 КРИТЕРИИ ДЛЯ ПРИМЕРА</a:t>
            </a:r>
            <a:r>
              <a:rPr lang="ru-RU" sz="2800" b="1" dirty="0" smtClean="0"/>
              <a:t> задание 2 части №18</a:t>
            </a:r>
            <a:endParaRPr lang="ru-RU" sz="2800" b="1" dirty="0"/>
          </a:p>
        </p:txBody>
      </p:sp>
      <p:sp>
        <p:nvSpPr>
          <p:cNvPr id="4" name="Содержимое 3"/>
          <p:cNvSpPr>
            <a:spLocks noGrp="1"/>
          </p:cNvSpPr>
          <p:nvPr>
            <p:ph idx="1"/>
          </p:nvPr>
        </p:nvSpPr>
        <p:spPr>
          <a:xfrm>
            <a:off x="457200" y="908720"/>
            <a:ext cx="8229600" cy="5760640"/>
          </a:xfrm>
          <a:ln w="38100">
            <a:solidFill>
              <a:schemeClr val="accent6">
                <a:lumMod val="75000"/>
              </a:schemeClr>
            </a:solidFill>
          </a:ln>
        </p:spPr>
        <p:txBody>
          <a:bodyPr>
            <a:normAutofit fontScale="47500" lnSpcReduction="20000"/>
          </a:bodyPr>
          <a:lstStyle/>
          <a:p>
            <a:pPr marL="72000" indent="0" algn="just">
              <a:spcBef>
                <a:spcPts val="0"/>
              </a:spcBef>
              <a:buNone/>
            </a:pPr>
            <a:r>
              <a:rPr lang="ru-RU" dirty="0" smtClean="0"/>
              <a:t>	</a:t>
            </a:r>
            <a:r>
              <a:rPr lang="ru-RU" sz="3400" dirty="0" smtClean="0"/>
              <a:t>В тексте упомянуты ключевые понятия социально-гуманитарных наук.</a:t>
            </a:r>
            <a:br>
              <a:rPr lang="ru-RU" sz="3400" dirty="0" smtClean="0"/>
            </a:br>
            <a:r>
              <a:rPr lang="ru-RU" sz="3400" dirty="0" smtClean="0"/>
              <a:t>Используя обществоведческие знания,</a:t>
            </a:r>
          </a:p>
          <a:p>
            <a:pPr marL="72000" indent="0" algn="just">
              <a:spcBef>
                <a:spcPts val="0"/>
              </a:spcBef>
              <a:buNone/>
            </a:pPr>
            <a:r>
              <a:rPr lang="ru-RU" sz="3400" dirty="0" smtClean="0"/>
              <a:t>– укажите не менее трёх основных признаков политической партии как политического института/ общественного объединения;</a:t>
            </a:r>
          </a:p>
          <a:p>
            <a:pPr marL="72000" indent="0" algn="just">
              <a:spcBef>
                <a:spcPts val="0"/>
              </a:spcBef>
              <a:buNone/>
            </a:pPr>
            <a:r>
              <a:rPr lang="ru-RU" sz="3400" dirty="0" smtClean="0"/>
              <a:t>– объясните влияние отмеченной автором специфики связей в гражданском обществе </a:t>
            </a:r>
            <a:r>
              <a:rPr lang="ru-RU" sz="3400" dirty="0" err="1" smtClean="0"/>
              <a:t>наполитическую</a:t>
            </a:r>
            <a:r>
              <a:rPr lang="ru-RU" sz="3400" dirty="0" smtClean="0"/>
              <a:t> культуру общества. </a:t>
            </a:r>
            <a:r>
              <a:rPr lang="ru-RU" sz="3400" i="1" dirty="0" smtClean="0"/>
              <a:t>(Объяснение </a:t>
            </a:r>
            <a:r>
              <a:rPr lang="ru-RU" sz="3400" dirty="0" smtClean="0"/>
              <a:t>с </a:t>
            </a:r>
            <a:r>
              <a:rPr lang="ru-RU" sz="3400" i="1" dirty="0" smtClean="0"/>
              <a:t>опорой на текст может быть дано в одном или нескольких распространённых предложениях.)</a:t>
            </a:r>
          </a:p>
          <a:p>
            <a:pPr marL="72000" indent="0" algn="just">
              <a:spcBef>
                <a:spcPts val="0"/>
              </a:spcBef>
              <a:buNone/>
            </a:pPr>
            <a:r>
              <a:rPr lang="ru-RU" sz="3400" dirty="0" smtClean="0"/>
              <a:t>В правильном ответе должны быть следующие элементы:</a:t>
            </a:r>
          </a:p>
          <a:p>
            <a:pPr marL="72000" indent="0" algn="just">
              <a:spcBef>
                <a:spcPts val="0"/>
              </a:spcBef>
              <a:buNone/>
            </a:pPr>
            <a:r>
              <a:rPr lang="ru-RU" sz="3400" dirty="0" smtClean="0"/>
              <a:t>1) </a:t>
            </a:r>
            <a:r>
              <a:rPr lang="ru-RU" sz="3400" b="1" dirty="0" smtClean="0"/>
              <a:t>основные признаки понятия политической партии как политического института / общественного объединения,</a:t>
            </a:r>
            <a:r>
              <a:rPr lang="ru-RU" sz="3400" dirty="0" smtClean="0"/>
              <a:t> например:</a:t>
            </a:r>
          </a:p>
          <a:p>
            <a:pPr marL="72000" indent="0" algn="just">
              <a:spcBef>
                <a:spcPts val="0"/>
              </a:spcBef>
              <a:buNone/>
            </a:pPr>
            <a:r>
              <a:rPr lang="ru-RU" sz="3400" dirty="0" smtClean="0"/>
              <a:t>– стремление к завоеванию и осуществлению власти в интересах поддерживающей ее группы населения;</a:t>
            </a:r>
          </a:p>
          <a:p>
            <a:pPr marL="72000" indent="0" algn="just">
              <a:spcBef>
                <a:spcPts val="0"/>
              </a:spcBef>
              <a:buNone/>
            </a:pPr>
            <a:r>
              <a:rPr lang="ru-RU" sz="3400" dirty="0" smtClean="0"/>
              <a:t>– наличие мировоззрения, своей идеологии, выраженной в политической программе;</a:t>
            </a:r>
          </a:p>
          <a:p>
            <a:pPr marL="72000" indent="0" algn="just">
              <a:spcBef>
                <a:spcPts val="0"/>
              </a:spcBef>
              <a:buNone/>
            </a:pPr>
            <a:r>
              <a:rPr lang="ru-RU" sz="3400" dirty="0" smtClean="0"/>
              <a:t>– долговременность действия;</a:t>
            </a:r>
          </a:p>
          <a:p>
            <a:pPr marL="72000" indent="0" algn="just">
              <a:spcBef>
                <a:spcPts val="0"/>
              </a:spcBef>
              <a:buNone/>
            </a:pPr>
            <a:r>
              <a:rPr lang="ru-RU" sz="3400" dirty="0" smtClean="0"/>
              <a:t>– организационная структура с определенной должностной иерархией и др.;</a:t>
            </a:r>
          </a:p>
          <a:p>
            <a:pPr marL="72000" indent="0" algn="just">
              <a:spcBef>
                <a:spcPts val="0"/>
              </a:spcBef>
              <a:buNone/>
            </a:pPr>
            <a:r>
              <a:rPr lang="ru-RU" sz="3400" dirty="0" smtClean="0"/>
              <a:t>(Основные признаки могут быть приведены в иных близких по смыслу формулировках. Может быть приведён любой другой признак.</a:t>
            </a:r>
          </a:p>
          <a:p>
            <a:pPr marL="72000" indent="0" algn="just">
              <a:spcBef>
                <a:spcPts val="0"/>
              </a:spcBef>
              <a:buNone/>
            </a:pPr>
            <a:r>
              <a:rPr lang="ru-RU" sz="3400" i="1" dirty="0" smtClean="0"/>
              <a:t>Данный элемент ответа засчитывается только при указании трёх или более признаков, из которых два должны быть из приведённого перечня, при отсутствии неверных позиций.)</a:t>
            </a:r>
          </a:p>
          <a:p>
            <a:pPr marL="72000" indent="0" algn="just">
              <a:spcBef>
                <a:spcPts val="0"/>
              </a:spcBef>
              <a:buNone/>
            </a:pPr>
            <a:r>
              <a:rPr lang="ru-RU" sz="3400" dirty="0" smtClean="0"/>
              <a:t>2) объяснение с опорой на положения текста, например: </a:t>
            </a:r>
            <a:r>
              <a:rPr lang="ru-RU" sz="3400" b="1" dirty="0" smtClean="0"/>
              <a:t>горизонтальные связи равноправных партнёров в гражданском обществе </a:t>
            </a:r>
            <a:r>
              <a:rPr lang="ru-RU" sz="3400" dirty="0" smtClean="0"/>
              <a:t>способствуют развитию демократической политической культуры, выдвижению различных общественных инициатив, активному и сознательному политическому участию граждан. </a:t>
            </a:r>
          </a:p>
          <a:p>
            <a:pPr marL="72000" indent="0" algn="just">
              <a:spcBef>
                <a:spcPts val="0"/>
              </a:spcBef>
              <a:buNone/>
            </a:pPr>
            <a:r>
              <a:rPr lang="ru-RU" sz="3400" dirty="0" smtClean="0"/>
              <a:t>Может быть приведено другое корректное объяснение.</a:t>
            </a:r>
          </a:p>
          <a:p>
            <a:pPr marL="72000" indent="0" algn="just">
              <a:spcBef>
                <a:spcPts val="0"/>
              </a:spcBef>
              <a:buNone/>
            </a:pPr>
            <a:r>
              <a:rPr lang="ru-RU" sz="3400" i="1" dirty="0" smtClean="0"/>
              <a:t>Объяснение, данное без опоры на положения текста (без учёта отмеченной</a:t>
            </a:r>
            <a:br>
              <a:rPr lang="ru-RU" sz="3400" i="1" dirty="0" smtClean="0"/>
            </a:br>
            <a:r>
              <a:rPr lang="ru-RU" sz="3400" i="1" dirty="0" smtClean="0"/>
              <a:t>автором специфики связей в гражданском обществе), не засчитывается при</a:t>
            </a:r>
            <a:br>
              <a:rPr lang="ru-RU" sz="3400" i="1" dirty="0" smtClean="0"/>
            </a:br>
            <a:r>
              <a:rPr lang="ru-RU" sz="3400" i="1" dirty="0" smtClean="0"/>
              <a:t>оценивании</a:t>
            </a:r>
            <a:r>
              <a:rPr lang="ru-RU" sz="3400" dirty="0" smtClean="0"/>
              <a:t> </a:t>
            </a:r>
            <a:endParaRPr lang="ru-RU" sz="3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solidFill>
                  <a:srgbClr val="FF0000"/>
                </a:solidFill>
              </a:rPr>
              <a:t>2 ПРИМЕР</a:t>
            </a:r>
            <a:r>
              <a:rPr lang="ru-RU" sz="2800" b="1" dirty="0" smtClean="0"/>
              <a:t> задание 2 части №18 </a:t>
            </a:r>
            <a:r>
              <a:rPr lang="ru-RU" sz="2800" b="1" dirty="0" smtClean="0">
                <a:solidFill>
                  <a:srgbClr val="FF0000"/>
                </a:solidFill>
              </a:rPr>
              <a:t>0 баллов</a:t>
            </a:r>
            <a:endParaRPr lang="ru-RU" sz="2800" b="1"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467544" y="1052736"/>
            <a:ext cx="8280920" cy="5079560"/>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solidFill>
                  <a:srgbClr val="FF0000"/>
                </a:solidFill>
              </a:rPr>
              <a:t>2 ПРИМЕР</a:t>
            </a:r>
            <a:r>
              <a:rPr lang="ru-RU" sz="2800" b="1" dirty="0" smtClean="0"/>
              <a:t> задание 2 части №18 </a:t>
            </a:r>
            <a:r>
              <a:rPr lang="ru-RU" sz="2800" b="1" dirty="0" smtClean="0">
                <a:solidFill>
                  <a:srgbClr val="FF0000"/>
                </a:solidFill>
              </a:rPr>
              <a:t>1 балл</a:t>
            </a:r>
            <a:endParaRPr lang="ru-RU" sz="2800" b="1"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539552" y="1196752"/>
            <a:ext cx="8072040" cy="2952328"/>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solidFill>
                  <a:srgbClr val="FF0000"/>
                </a:solidFill>
              </a:rPr>
              <a:t>2 ПРИМЕР</a:t>
            </a:r>
            <a:r>
              <a:rPr lang="ru-RU" sz="2800" b="1" dirty="0" smtClean="0"/>
              <a:t> задание 2 части №18 </a:t>
            </a:r>
            <a:r>
              <a:rPr lang="ru-RU" sz="2800" b="1" dirty="0" smtClean="0">
                <a:solidFill>
                  <a:srgbClr val="FF0000"/>
                </a:solidFill>
              </a:rPr>
              <a:t>1 балл</a:t>
            </a:r>
            <a:endParaRPr lang="ru-RU" sz="2800" b="1" dirty="0">
              <a:solidFill>
                <a:srgbClr val="FF0000"/>
              </a:solidFill>
            </a:endParaRPr>
          </a:p>
        </p:txBody>
      </p:sp>
      <p:pic>
        <p:nvPicPr>
          <p:cNvPr id="8195" name="Picture 3"/>
          <p:cNvPicPr>
            <a:picLocks noChangeAspect="1" noChangeArrowheads="1"/>
          </p:cNvPicPr>
          <p:nvPr/>
        </p:nvPicPr>
        <p:blipFill>
          <a:blip r:embed="rId2" cstate="print"/>
          <a:srcRect/>
          <a:stretch>
            <a:fillRect/>
          </a:stretch>
        </p:blipFill>
        <p:spPr bwMode="auto">
          <a:xfrm>
            <a:off x="539552" y="1143000"/>
            <a:ext cx="8136903" cy="5166320"/>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solidFill>
                  <a:srgbClr val="FF0000"/>
                </a:solidFill>
              </a:rPr>
              <a:t>2 ПРИМЕР</a:t>
            </a:r>
            <a:r>
              <a:rPr lang="ru-RU" sz="2800" b="1" dirty="0" smtClean="0"/>
              <a:t> задание 2 части №18 </a:t>
            </a:r>
            <a:r>
              <a:rPr lang="ru-RU" sz="2800" b="1" dirty="0" smtClean="0">
                <a:solidFill>
                  <a:srgbClr val="FF0000"/>
                </a:solidFill>
              </a:rPr>
              <a:t>1 балл</a:t>
            </a:r>
            <a:endParaRPr lang="ru-RU" sz="2800" b="1" dirty="0">
              <a:solidFill>
                <a:srgbClr val="FF0000"/>
              </a:solidFill>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539552" y="1124744"/>
            <a:ext cx="8103898" cy="4608512"/>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solidFill>
                  <a:srgbClr val="FF0000"/>
                </a:solidFill>
              </a:rPr>
              <a:t>3 КРИТЕРИИ ДЛЯ ПРИМЕРА</a:t>
            </a:r>
            <a:r>
              <a:rPr lang="ru-RU" sz="2800" b="1" dirty="0" smtClean="0"/>
              <a:t> задание 2 части №18</a:t>
            </a:r>
            <a:endParaRPr lang="ru-RU" sz="2800" b="1" dirty="0"/>
          </a:p>
        </p:txBody>
      </p:sp>
      <p:sp>
        <p:nvSpPr>
          <p:cNvPr id="4" name="Содержимое 3"/>
          <p:cNvSpPr>
            <a:spLocks noGrp="1"/>
          </p:cNvSpPr>
          <p:nvPr>
            <p:ph idx="1"/>
          </p:nvPr>
        </p:nvSpPr>
        <p:spPr>
          <a:xfrm>
            <a:off x="457200" y="1124744"/>
            <a:ext cx="8229600" cy="5328592"/>
          </a:xfrm>
          <a:ln w="38100">
            <a:solidFill>
              <a:schemeClr val="accent6">
                <a:lumMod val="75000"/>
              </a:schemeClr>
            </a:solidFill>
          </a:ln>
        </p:spPr>
        <p:txBody>
          <a:bodyPr>
            <a:normAutofit fontScale="47500" lnSpcReduction="20000"/>
          </a:bodyPr>
          <a:lstStyle/>
          <a:p>
            <a:pPr marL="72000" indent="0" algn="just">
              <a:spcBef>
                <a:spcPts val="0"/>
              </a:spcBef>
              <a:buNone/>
            </a:pPr>
            <a:r>
              <a:rPr lang="ru-RU" dirty="0" smtClean="0"/>
              <a:t>	В тексте упомянуты ключевые понятия социально-гуманитарных наук.</a:t>
            </a:r>
            <a:br>
              <a:rPr lang="ru-RU" dirty="0" smtClean="0"/>
            </a:br>
            <a:r>
              <a:rPr lang="ru-RU" dirty="0" smtClean="0"/>
              <a:t>Используя обществоведческие знания, </a:t>
            </a:r>
          </a:p>
          <a:p>
            <a:pPr marL="72000" indent="0" algn="just">
              <a:spcBef>
                <a:spcPts val="0"/>
              </a:spcBef>
              <a:buNone/>
            </a:pPr>
            <a:r>
              <a:rPr lang="ru-RU" dirty="0" smtClean="0"/>
              <a:t>- укажите не менее трёх основных признаков правовой нормы, отличающих её от других видов социальных норм; </a:t>
            </a:r>
          </a:p>
          <a:p>
            <a:pPr marL="72000" indent="0" algn="just">
              <a:spcBef>
                <a:spcPts val="0"/>
              </a:spcBef>
              <a:buNone/>
            </a:pPr>
            <a:r>
              <a:rPr lang="ru-RU" dirty="0" smtClean="0"/>
              <a:t>– объясните связь упомянутой в тексте </a:t>
            </a:r>
            <a:r>
              <a:rPr lang="ru-RU" b="1" dirty="0" smtClean="0"/>
              <a:t>материальной стороны содержания правоотношений </a:t>
            </a:r>
            <a:r>
              <a:rPr lang="ru-RU" dirty="0" smtClean="0"/>
              <a:t>с</a:t>
            </a:r>
            <a:br>
              <a:rPr lang="ru-RU" dirty="0" smtClean="0"/>
            </a:br>
            <a:r>
              <a:rPr lang="ru-RU" b="1" dirty="0" smtClean="0"/>
              <a:t>правосознанием субъектов правоотношений  </a:t>
            </a:r>
            <a:r>
              <a:rPr lang="ru-RU" i="1" dirty="0" smtClean="0"/>
              <a:t>(Объяснение </a:t>
            </a:r>
            <a:r>
              <a:rPr lang="ru-RU" dirty="0" smtClean="0"/>
              <a:t>с </a:t>
            </a:r>
            <a:r>
              <a:rPr lang="ru-RU" i="1" dirty="0" smtClean="0"/>
              <a:t>опорой на текст может быть дано в одном или нескольких распространённых предложениях.)</a:t>
            </a:r>
          </a:p>
          <a:p>
            <a:pPr marL="72000" indent="0" algn="just">
              <a:spcBef>
                <a:spcPts val="0"/>
              </a:spcBef>
              <a:buNone/>
            </a:pPr>
            <a:r>
              <a:rPr lang="ru-RU" dirty="0" smtClean="0"/>
              <a:t>В правильном ответе должны быть следующие элементы:</a:t>
            </a:r>
          </a:p>
          <a:p>
            <a:pPr marL="72000" indent="0" algn="just">
              <a:spcBef>
                <a:spcPts val="0"/>
              </a:spcBef>
              <a:buNone/>
            </a:pPr>
            <a:r>
              <a:rPr lang="ru-RU" dirty="0" smtClean="0"/>
              <a:t>1) основные признаки правовой нормы, отличающих её от других видов социальных норм, например:</a:t>
            </a:r>
          </a:p>
          <a:p>
            <a:pPr marL="72000" indent="0" algn="just">
              <a:spcBef>
                <a:spcPts val="0"/>
              </a:spcBef>
              <a:buNone/>
            </a:pPr>
            <a:r>
              <a:rPr lang="ru-RU" dirty="0" smtClean="0"/>
              <a:t>– устанавливается или санкционируется государством;</a:t>
            </a:r>
          </a:p>
          <a:p>
            <a:pPr marL="72000" indent="0" algn="just">
              <a:spcBef>
                <a:spcPts val="0"/>
              </a:spcBef>
              <a:buNone/>
            </a:pPr>
            <a:r>
              <a:rPr lang="ru-RU" dirty="0" smtClean="0"/>
              <a:t>– обеспечивается мерами государственного принуждения;</a:t>
            </a:r>
          </a:p>
          <a:p>
            <a:pPr marL="72000" indent="0" algn="just">
              <a:spcBef>
                <a:spcPts val="0"/>
              </a:spcBef>
              <a:buNone/>
            </a:pPr>
            <a:r>
              <a:rPr lang="ru-RU" dirty="0" smtClean="0"/>
              <a:t>– общеобязательность;</a:t>
            </a:r>
          </a:p>
          <a:p>
            <a:pPr marL="72000" indent="0" algn="just">
              <a:spcBef>
                <a:spcPts val="0"/>
              </a:spcBef>
              <a:buNone/>
            </a:pPr>
            <a:r>
              <a:rPr lang="ru-RU" dirty="0" smtClean="0"/>
              <a:t>– формальная определённость и др.;</a:t>
            </a:r>
          </a:p>
          <a:p>
            <a:pPr marL="72000" indent="0" algn="just">
              <a:spcBef>
                <a:spcPts val="0"/>
              </a:spcBef>
              <a:buNone/>
            </a:pPr>
            <a:r>
              <a:rPr lang="ru-RU" dirty="0" smtClean="0"/>
              <a:t>(Основные признаки могут быть приведены в иных близких по смыслу формулировках. Может быть приведён любой другой признак.</a:t>
            </a:r>
          </a:p>
          <a:p>
            <a:pPr marL="72000" indent="0" algn="just">
              <a:spcBef>
                <a:spcPts val="0"/>
              </a:spcBef>
              <a:buNone/>
            </a:pPr>
            <a:r>
              <a:rPr lang="ru-RU" i="1" dirty="0" smtClean="0"/>
              <a:t>Данный элемент ответа засчитывается только при указании трёх или более</a:t>
            </a:r>
            <a:br>
              <a:rPr lang="ru-RU" i="1" dirty="0" smtClean="0"/>
            </a:br>
            <a:r>
              <a:rPr lang="ru-RU" i="1" dirty="0" smtClean="0"/>
              <a:t>признаков, из которых два должны быть из приведённого перечня, при</a:t>
            </a:r>
            <a:br>
              <a:rPr lang="ru-RU" i="1" dirty="0" smtClean="0"/>
            </a:br>
            <a:r>
              <a:rPr lang="ru-RU" i="1" dirty="0" smtClean="0"/>
              <a:t>отсутствии неверных позиций.)</a:t>
            </a:r>
          </a:p>
          <a:p>
            <a:pPr marL="72000" indent="0" algn="just">
              <a:spcBef>
                <a:spcPts val="0"/>
              </a:spcBef>
              <a:buNone/>
            </a:pPr>
            <a:r>
              <a:rPr lang="ru-RU" dirty="0" smtClean="0"/>
              <a:t>2) объяснение с опорой на положения текста, например: </a:t>
            </a:r>
          </a:p>
          <a:p>
            <a:pPr marL="72000" indent="0" algn="just">
              <a:spcBef>
                <a:spcPts val="0"/>
              </a:spcBef>
              <a:buNone/>
            </a:pPr>
            <a:r>
              <a:rPr lang="ru-RU" dirty="0" smtClean="0"/>
              <a:t>В фактическом поведении субъектов правоотношений отражается уровень их правосознания –</a:t>
            </a:r>
            <a:br>
              <a:rPr lang="ru-RU" dirty="0" smtClean="0"/>
            </a:br>
            <a:r>
              <a:rPr lang="ru-RU" b="1" dirty="0" smtClean="0"/>
              <a:t>понимание своих субъективных прав и обязанностей, следование в реализации</a:t>
            </a:r>
            <a:br>
              <a:rPr lang="ru-RU" b="1" dirty="0" smtClean="0"/>
            </a:br>
            <a:r>
              <a:rPr lang="ru-RU" b="1" dirty="0" smtClean="0"/>
              <a:t>своих субъективных прав правовым нормам, готовность и способность защищать</a:t>
            </a:r>
            <a:br>
              <a:rPr lang="ru-RU" b="1" dirty="0" smtClean="0"/>
            </a:br>
            <a:r>
              <a:rPr lang="ru-RU" b="1" dirty="0" smtClean="0"/>
              <a:t>правовыми средствами свои законные права и интересы</a:t>
            </a:r>
            <a:r>
              <a:rPr lang="ru-RU" dirty="0" smtClean="0"/>
              <a:t>.</a:t>
            </a:r>
          </a:p>
          <a:p>
            <a:pPr marL="72000" indent="0" algn="just">
              <a:spcBef>
                <a:spcPts val="0"/>
              </a:spcBef>
              <a:buNone/>
            </a:pPr>
            <a:r>
              <a:rPr lang="ru-RU" dirty="0" smtClean="0"/>
              <a:t>Может быть приведено другое корректное объяснение.</a:t>
            </a:r>
          </a:p>
          <a:p>
            <a:pPr marL="72000" indent="0" algn="just">
              <a:spcBef>
                <a:spcPts val="0"/>
              </a:spcBef>
              <a:buNone/>
            </a:pPr>
            <a:r>
              <a:rPr lang="ru-RU" i="1" dirty="0" smtClean="0"/>
              <a:t>Объяснение, данное без опоры на положения текста (без учёта отмеченной</a:t>
            </a:r>
            <a:br>
              <a:rPr lang="ru-RU" i="1" dirty="0" smtClean="0"/>
            </a:br>
            <a:r>
              <a:rPr lang="ru-RU" i="1" dirty="0" smtClean="0"/>
              <a:t>автором специфики связей в гражданском обществе), не засчитывается при</a:t>
            </a:r>
            <a:br>
              <a:rPr lang="ru-RU" i="1" dirty="0" smtClean="0"/>
            </a:br>
            <a:r>
              <a:rPr lang="ru-RU" i="1" dirty="0" smtClean="0"/>
              <a:t>оценивании</a:t>
            </a:r>
            <a:r>
              <a:rPr lang="ru-RU" dirty="0" smtClean="0"/>
              <a:t> </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solidFill>
                  <a:srgbClr val="FF0000"/>
                </a:solidFill>
              </a:rPr>
              <a:t>3 ПРИМЕР</a:t>
            </a:r>
            <a:r>
              <a:rPr lang="ru-RU" sz="2800" b="1" dirty="0" smtClean="0"/>
              <a:t> задание 2 части №18 </a:t>
            </a:r>
            <a:r>
              <a:rPr lang="ru-RU" sz="2800" b="1" dirty="0" smtClean="0">
                <a:solidFill>
                  <a:srgbClr val="FF0000"/>
                </a:solidFill>
              </a:rPr>
              <a:t>1 балл</a:t>
            </a:r>
            <a:endParaRPr lang="ru-RU" sz="2800" b="1" dirty="0">
              <a:solidFill>
                <a:srgbClr val="FF0000"/>
              </a:solidFill>
            </a:endParaRPr>
          </a:p>
        </p:txBody>
      </p:sp>
      <p:pic>
        <p:nvPicPr>
          <p:cNvPr id="10242" name="Picture 2"/>
          <p:cNvPicPr>
            <a:picLocks noChangeAspect="1" noChangeArrowheads="1"/>
          </p:cNvPicPr>
          <p:nvPr/>
        </p:nvPicPr>
        <p:blipFill>
          <a:blip r:embed="rId2" cstate="print"/>
          <a:srcRect/>
          <a:stretch>
            <a:fillRect/>
          </a:stretch>
        </p:blipFill>
        <p:spPr bwMode="auto">
          <a:xfrm>
            <a:off x="683568" y="1412776"/>
            <a:ext cx="7927121" cy="3528392"/>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solidFill>
                  <a:srgbClr val="FF0000"/>
                </a:solidFill>
              </a:rPr>
              <a:t>3 ПРИМЕР</a:t>
            </a:r>
            <a:r>
              <a:rPr lang="ru-RU" sz="2800" b="1" dirty="0" smtClean="0"/>
              <a:t> задание 2 части №18 </a:t>
            </a:r>
            <a:r>
              <a:rPr lang="ru-RU" sz="2800" b="1" dirty="0" smtClean="0">
                <a:solidFill>
                  <a:srgbClr val="FF0000"/>
                </a:solidFill>
              </a:rPr>
              <a:t>1 балл</a:t>
            </a:r>
            <a:endParaRPr lang="ru-RU" sz="2800" b="1" dirty="0">
              <a:solidFill>
                <a:srgbClr val="FF0000"/>
              </a:solidFill>
            </a:endParaRPr>
          </a:p>
        </p:txBody>
      </p:sp>
      <p:pic>
        <p:nvPicPr>
          <p:cNvPr id="14338" name="Picture 2"/>
          <p:cNvPicPr>
            <a:picLocks noChangeAspect="1" noChangeArrowheads="1"/>
          </p:cNvPicPr>
          <p:nvPr/>
        </p:nvPicPr>
        <p:blipFill>
          <a:blip r:embed="rId2" cstate="print"/>
          <a:srcRect/>
          <a:stretch>
            <a:fillRect/>
          </a:stretch>
        </p:blipFill>
        <p:spPr bwMode="auto">
          <a:xfrm>
            <a:off x="539552" y="1196751"/>
            <a:ext cx="8136904" cy="4923373"/>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solidFill>
                  <a:srgbClr val="FF0000"/>
                </a:solidFill>
              </a:rPr>
              <a:t>3 ПРИМЕР</a:t>
            </a:r>
            <a:r>
              <a:rPr lang="ru-RU" sz="2800" b="1" dirty="0" smtClean="0"/>
              <a:t> задание 2 части №18 </a:t>
            </a:r>
            <a:r>
              <a:rPr lang="ru-RU" sz="2800" b="1" dirty="0" smtClean="0">
                <a:solidFill>
                  <a:srgbClr val="FF0000"/>
                </a:solidFill>
              </a:rPr>
              <a:t>2 балла</a:t>
            </a:r>
            <a:endParaRPr lang="ru-RU" sz="2800" b="1" dirty="0">
              <a:solidFill>
                <a:srgbClr val="FF0000"/>
              </a:solidFill>
            </a:endParaRPr>
          </a:p>
        </p:txBody>
      </p:sp>
      <p:pic>
        <p:nvPicPr>
          <p:cNvPr id="11266" name="Picture 2"/>
          <p:cNvPicPr>
            <a:picLocks noChangeAspect="1" noChangeArrowheads="1"/>
          </p:cNvPicPr>
          <p:nvPr/>
        </p:nvPicPr>
        <p:blipFill>
          <a:blip r:embed="rId2" cstate="print"/>
          <a:srcRect/>
          <a:stretch>
            <a:fillRect/>
          </a:stretch>
        </p:blipFill>
        <p:spPr bwMode="auto">
          <a:xfrm>
            <a:off x="539551" y="1124744"/>
            <a:ext cx="8154145" cy="2592288"/>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138138"/>
          </a:xfrm>
          <a:solidFill>
            <a:schemeClr val="bg1"/>
          </a:solidFill>
          <a:ln w="38100">
            <a:solidFill>
              <a:srgbClr val="0070C0"/>
            </a:solidFill>
          </a:ln>
        </p:spPr>
        <p:txBody>
          <a:bodyPr>
            <a:normAutofit/>
          </a:bodyPr>
          <a:lstStyle/>
          <a:p>
            <a:pPr lvl="0"/>
            <a:r>
              <a:rPr lang="ru-RU" sz="3200" b="1" dirty="0" smtClean="0"/>
              <a:t> Изменения в КИМ ЕГЭ </a:t>
            </a:r>
            <a:r>
              <a:rPr lang="ru-RU" sz="3200" b="1" dirty="0" smtClean="0"/>
              <a:t>2024 </a:t>
            </a:r>
            <a:r>
              <a:rPr lang="ru-RU" sz="3200" b="1" dirty="0" smtClean="0"/>
              <a:t>года в сравнении с КИМ </a:t>
            </a:r>
            <a:r>
              <a:rPr lang="ru-RU" sz="3200" b="1" dirty="0" smtClean="0"/>
              <a:t>2023 </a:t>
            </a:r>
            <a:r>
              <a:rPr lang="ru-RU" sz="3200" b="1" dirty="0" smtClean="0"/>
              <a:t>года</a:t>
            </a:r>
            <a:endParaRPr lang="ru-RU" dirty="0"/>
          </a:p>
        </p:txBody>
      </p:sp>
      <p:sp>
        <p:nvSpPr>
          <p:cNvPr id="6" name="Содержимое 5"/>
          <p:cNvSpPr>
            <a:spLocks noGrp="1"/>
          </p:cNvSpPr>
          <p:nvPr>
            <p:ph idx="1"/>
          </p:nvPr>
        </p:nvSpPr>
        <p:spPr>
          <a:xfrm>
            <a:off x="457200" y="1340768"/>
            <a:ext cx="8229600" cy="5184576"/>
          </a:xfr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pPr marL="72000" indent="0" algn="just">
              <a:buNone/>
            </a:pPr>
            <a:r>
              <a:rPr lang="ru-RU" sz="2000" b="1" dirty="0" smtClean="0"/>
              <a:t/>
            </a:r>
            <a:br>
              <a:rPr lang="ru-RU" sz="2000" b="1" dirty="0" smtClean="0"/>
            </a:br>
            <a:r>
              <a:rPr lang="ru-RU" sz="2400" b="1" dirty="0" smtClean="0">
                <a:latin typeface="Arial" pitchFamily="34" charset="0"/>
                <a:cs typeface="Arial" pitchFamily="34" charset="0"/>
              </a:rPr>
              <a:t>1. </a:t>
            </a:r>
            <a:r>
              <a:rPr lang="ru-RU" sz="2400" b="1" dirty="0" smtClean="0"/>
              <a:t>Скорректирована формулировка и внесены изменения в </a:t>
            </a:r>
            <a:r>
              <a:rPr lang="ru-RU" sz="2400" b="1" dirty="0" smtClean="0"/>
              <a:t>систему оценивания </a:t>
            </a:r>
            <a:r>
              <a:rPr lang="ru-RU" sz="2400" b="1" dirty="0" smtClean="0"/>
              <a:t>выполнения задания 24 </a:t>
            </a:r>
            <a:endParaRPr lang="ru-RU" sz="2400" b="1" dirty="0" smtClean="0"/>
          </a:p>
          <a:p>
            <a:pPr marL="72000" indent="0" algn="just">
              <a:buNone/>
            </a:pPr>
            <a:r>
              <a:rPr lang="ru-RU" sz="2400" b="1" dirty="0" smtClean="0"/>
              <a:t>(</a:t>
            </a:r>
            <a:r>
              <a:rPr lang="ru-RU" sz="2400" b="1" dirty="0" smtClean="0"/>
              <a:t>критерий 24.1</a:t>
            </a:r>
            <a:r>
              <a:rPr lang="ru-RU" sz="2400" b="1" dirty="0" smtClean="0"/>
              <a:t>).</a:t>
            </a:r>
          </a:p>
          <a:p>
            <a:pPr marL="72000" indent="0" algn="just">
              <a:buNone/>
            </a:pPr>
            <a:r>
              <a:rPr lang="ru-RU" sz="2400" b="1" dirty="0" smtClean="0">
                <a:latin typeface="Arial" pitchFamily="34" charset="0"/>
                <a:cs typeface="Arial" pitchFamily="34" charset="0"/>
              </a:rPr>
              <a:t/>
            </a:r>
            <a:br>
              <a:rPr lang="ru-RU" sz="2400" b="1" dirty="0" smtClean="0">
                <a:latin typeface="Arial" pitchFamily="34" charset="0"/>
                <a:cs typeface="Arial" pitchFamily="34" charset="0"/>
              </a:rPr>
            </a:br>
            <a:endParaRPr lang="ru-RU" sz="2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solidFill>
                  <a:srgbClr val="FF0000"/>
                </a:solidFill>
              </a:rPr>
              <a:t>3 ПРИМЕР</a:t>
            </a:r>
            <a:r>
              <a:rPr lang="ru-RU" sz="2800" b="1" dirty="0" smtClean="0"/>
              <a:t> задание 2 части №18 </a:t>
            </a:r>
            <a:r>
              <a:rPr lang="ru-RU" sz="2800" b="1" dirty="0" smtClean="0">
                <a:solidFill>
                  <a:srgbClr val="FF0000"/>
                </a:solidFill>
              </a:rPr>
              <a:t>0 баллов</a:t>
            </a:r>
            <a:endParaRPr lang="ru-RU" sz="2800" b="1" dirty="0">
              <a:solidFill>
                <a:srgbClr val="FF0000"/>
              </a:solidFill>
            </a:endParaRPr>
          </a:p>
        </p:txBody>
      </p:sp>
      <p:pic>
        <p:nvPicPr>
          <p:cNvPr id="12290" name="Picture 2"/>
          <p:cNvPicPr>
            <a:picLocks noChangeAspect="1" noChangeArrowheads="1"/>
          </p:cNvPicPr>
          <p:nvPr/>
        </p:nvPicPr>
        <p:blipFill>
          <a:blip r:embed="rId2" cstate="print"/>
          <a:srcRect/>
          <a:stretch>
            <a:fillRect/>
          </a:stretch>
        </p:blipFill>
        <p:spPr bwMode="auto">
          <a:xfrm>
            <a:off x="539551" y="1196752"/>
            <a:ext cx="8201711" cy="3672408"/>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6">
              <a:lumMod val="20000"/>
              <a:lumOff val="80000"/>
            </a:schemeClr>
          </a:solidFill>
          <a:ln w="28575">
            <a:solidFill>
              <a:schemeClr val="accent6"/>
            </a:solidFill>
          </a:ln>
        </p:spPr>
        <p:txBody>
          <a:bodyPr>
            <a:normAutofit/>
          </a:bodyPr>
          <a:lstStyle/>
          <a:p>
            <a:r>
              <a:rPr lang="ru-RU" sz="2800" b="1" dirty="0" smtClean="0">
                <a:solidFill>
                  <a:srgbClr val="FF0000"/>
                </a:solidFill>
              </a:rPr>
              <a:t>3 ПРИМЕР</a:t>
            </a:r>
            <a:r>
              <a:rPr lang="ru-RU" sz="2800" b="1" dirty="0" smtClean="0"/>
              <a:t> задание 2 части №18 </a:t>
            </a:r>
            <a:r>
              <a:rPr lang="ru-RU" sz="2800" b="1" dirty="0" smtClean="0">
                <a:solidFill>
                  <a:srgbClr val="FF0000"/>
                </a:solidFill>
              </a:rPr>
              <a:t>0 баллов</a:t>
            </a:r>
            <a:endParaRPr lang="ru-RU" sz="2800" b="1" dirty="0">
              <a:solidFill>
                <a:srgbClr val="FF0000"/>
              </a:solidFill>
            </a:endParaRPr>
          </a:p>
        </p:txBody>
      </p:sp>
      <p:pic>
        <p:nvPicPr>
          <p:cNvPr id="13314" name="Picture 2"/>
          <p:cNvPicPr>
            <a:picLocks noChangeAspect="1" noChangeArrowheads="1"/>
          </p:cNvPicPr>
          <p:nvPr/>
        </p:nvPicPr>
        <p:blipFill>
          <a:blip r:embed="rId2" cstate="print"/>
          <a:srcRect/>
          <a:stretch>
            <a:fillRect/>
          </a:stretch>
        </p:blipFill>
        <p:spPr bwMode="auto">
          <a:xfrm>
            <a:off x="539552" y="1196752"/>
            <a:ext cx="8135853" cy="3312368"/>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ru-RU" sz="3200" b="1" i="1" dirty="0" smtClean="0">
                <a:solidFill>
                  <a:srgbClr val="0070C0"/>
                </a:solidFill>
              </a:rPr>
              <a:t>Выводы и рекомендации по выполнению задания 18</a:t>
            </a:r>
            <a:endParaRPr lang="ru-RU" sz="3200" b="1" i="1" dirty="0">
              <a:solidFill>
                <a:srgbClr val="0070C0"/>
              </a:solidFill>
            </a:endParaRPr>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ru-RU" dirty="0" smtClean="0"/>
              <a:t>При написании первого элемента обратить внимание на формулировку: основные признаки понятия </a:t>
            </a:r>
            <a:r>
              <a:rPr lang="ru-RU" dirty="0" smtClean="0">
                <a:solidFill>
                  <a:srgbClr val="FF0000"/>
                </a:solidFill>
              </a:rPr>
              <a:t>или</a:t>
            </a:r>
            <a:r>
              <a:rPr lang="ru-RU" dirty="0" smtClean="0"/>
              <a:t> отличительные признаки понятия;</a:t>
            </a:r>
          </a:p>
          <a:p>
            <a:pPr algn="just"/>
            <a:r>
              <a:rPr lang="ru-RU" dirty="0" smtClean="0"/>
              <a:t>Не использовать как признак родовое понятие/понятия, используемые в формулировке  задания;</a:t>
            </a:r>
          </a:p>
          <a:p>
            <a:pPr algn="just"/>
            <a:r>
              <a:rPr lang="ru-RU" dirty="0" smtClean="0"/>
              <a:t>Называть все признаки, в правильности которых не сомневаетесь;</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504056"/>
          </a:xfrm>
          <a:solidFill>
            <a:schemeClr val="accent6">
              <a:lumMod val="20000"/>
              <a:lumOff val="80000"/>
            </a:schemeClr>
          </a:solidFill>
          <a:ln w="28575">
            <a:solidFill>
              <a:schemeClr val="accent6"/>
            </a:solidFill>
          </a:ln>
        </p:spPr>
        <p:txBody>
          <a:bodyPr>
            <a:normAutofit fontScale="90000"/>
          </a:bodyPr>
          <a:lstStyle/>
          <a:p>
            <a:r>
              <a:rPr lang="ru-RU" sz="2800" b="1" dirty="0" smtClean="0"/>
              <a:t>Задание 2 части №25</a:t>
            </a:r>
            <a:endParaRPr lang="ru-RU" sz="2800" b="1" dirty="0"/>
          </a:p>
        </p:txBody>
      </p:sp>
      <p:sp>
        <p:nvSpPr>
          <p:cNvPr id="4" name="Содержимое 3"/>
          <p:cNvSpPr>
            <a:spLocks noGrp="1"/>
          </p:cNvSpPr>
          <p:nvPr>
            <p:ph idx="1"/>
          </p:nvPr>
        </p:nvSpPr>
        <p:spPr>
          <a:xfrm>
            <a:off x="251520" y="764704"/>
            <a:ext cx="8640960" cy="5832648"/>
          </a:xfrm>
          <a:ln w="38100">
            <a:solidFill>
              <a:schemeClr val="accent6">
                <a:lumMod val="75000"/>
              </a:schemeClr>
            </a:solidFill>
          </a:ln>
        </p:spPr>
        <p:txBody>
          <a:bodyPr>
            <a:noAutofit/>
          </a:bodyPr>
          <a:lstStyle/>
          <a:p>
            <a:pPr marL="72000" indent="0" algn="just">
              <a:spcBef>
                <a:spcPts val="0"/>
              </a:spcBef>
              <a:buNone/>
            </a:pPr>
            <a:r>
              <a:rPr lang="ru-RU" sz="1550" b="1" dirty="0" smtClean="0"/>
              <a:t>Задание 25 </a:t>
            </a:r>
            <a:r>
              <a:rPr lang="ru-RU" sz="1550" dirty="0" smtClean="0"/>
              <a:t>как часть составного задания </a:t>
            </a:r>
            <a:r>
              <a:rPr lang="ru-RU" sz="1550" b="1" dirty="0" smtClean="0"/>
              <a:t>(24,25) </a:t>
            </a:r>
            <a:r>
              <a:rPr lang="ru-RU" sz="1550" dirty="0" smtClean="0"/>
              <a:t>конкретизирует, в том числе применительно к реалиям современного российского общества и государства, отдельные аспекты темы доклада. Задание высокого уровня сложности проверяет </a:t>
            </a:r>
            <a:r>
              <a:rPr lang="ru-RU" sz="1550" dirty="0" err="1" smtClean="0"/>
              <a:t>сформированность</a:t>
            </a:r>
            <a:r>
              <a:rPr lang="ru-RU" sz="1550" dirty="0" smtClean="0"/>
              <a:t> умения выявлять причинно-следственные и функциональные связи изученных социальных объектов (предметный результат), а также позволяет продемонстрировать владение языковыми средствами – умение ясно, логично и точно излагать свою точку зрения, использовать адекватные языковые средства (</a:t>
            </a:r>
            <a:r>
              <a:rPr lang="ru-RU" sz="1550" dirty="0" err="1" smtClean="0"/>
              <a:t>метапредметные</a:t>
            </a:r>
            <a:r>
              <a:rPr lang="ru-RU" sz="1550" dirty="0" smtClean="0"/>
              <a:t> результаты обучения).</a:t>
            </a:r>
          </a:p>
          <a:p>
            <a:pPr marL="72000" indent="0" algn="just">
              <a:spcBef>
                <a:spcPts val="0"/>
              </a:spcBef>
              <a:buNone/>
            </a:pPr>
            <a:r>
              <a:rPr lang="ru-RU" sz="1550" b="1" dirty="0" smtClean="0"/>
              <a:t>В 2023 г. формулировка задания была детализирована:</a:t>
            </a:r>
          </a:p>
          <a:p>
            <a:pPr marL="72000" indent="0" algn="just">
              <a:spcBef>
                <a:spcPts val="0"/>
              </a:spcBef>
              <a:buNone/>
            </a:pPr>
            <a:r>
              <a:rPr lang="ru-RU" sz="1550" dirty="0" smtClean="0"/>
              <a:t>– добавлено вводное предложение с обобщёнными требованиями:</a:t>
            </a:r>
          </a:p>
          <a:p>
            <a:pPr marL="72000" indent="0" algn="just">
              <a:spcBef>
                <a:spcPts val="0"/>
              </a:spcBef>
              <a:buNone/>
            </a:pPr>
            <a:r>
              <a:rPr lang="ru-RU" sz="1550" dirty="0" smtClean="0"/>
              <a:t>«выполните задания, ответьте на вопрос»; при этом сделан акцент на использовании обществоведческих знаний, фактов общественной жизни и личного социального опыта;</a:t>
            </a:r>
            <a:br>
              <a:rPr lang="ru-RU" sz="1550" dirty="0" smtClean="0"/>
            </a:br>
            <a:r>
              <a:rPr lang="ru-RU" sz="1550" dirty="0" smtClean="0"/>
              <a:t>– выделены и пронумерованы три элемента, которые обязательно должны присутствовать в полном правильном ответе: </a:t>
            </a:r>
          </a:p>
          <a:p>
            <a:pPr marL="72000" indent="0" algn="just">
              <a:spcBef>
                <a:spcPts val="0"/>
              </a:spcBef>
              <a:buNone/>
            </a:pPr>
            <a:r>
              <a:rPr lang="ru-RU" sz="1550" b="1" dirty="0" smtClean="0"/>
              <a:t>1) обоснование; 2) ответ на вопрос; 3) примеры;</a:t>
            </a:r>
          </a:p>
          <a:p>
            <a:pPr marL="72000" indent="0" algn="just">
              <a:spcBef>
                <a:spcPts val="0"/>
              </a:spcBef>
              <a:buNone/>
            </a:pPr>
            <a:r>
              <a:rPr lang="ru-RU" sz="1550" dirty="0" smtClean="0"/>
              <a:t>– конкретизированы требования к качеству обоснования, сделан акцент на необходимости продемонстрировать достижение таких предметных результатов ФГОС, как владение базовым понятийным аппаратом социальных наук и умение выявлять причинно-следственные,</a:t>
            </a:r>
            <a:br>
              <a:rPr lang="ru-RU" sz="1550" dirty="0" smtClean="0"/>
            </a:br>
            <a:r>
              <a:rPr lang="ru-RU" sz="1550" dirty="0" smtClean="0"/>
              <a:t>функциональные, иерархические и другие связи социальных объектов и процессов: «обоснование должно быть дано с опорой на обществоведческие знания… раскрывать причинно-следственные и (или) функциональные связи»;</a:t>
            </a:r>
          </a:p>
          <a:p>
            <a:pPr marL="72000" indent="0" algn="just">
              <a:spcBef>
                <a:spcPts val="0"/>
              </a:spcBef>
              <a:buNone/>
            </a:pPr>
            <a:r>
              <a:rPr lang="ru-RU" sz="1550" dirty="0" smtClean="0"/>
              <a:t>– изменено требование к количественному показателю обоснования: «обоснование должно быть дано… в нескольких связанных между собой распространённых предложениях»;</a:t>
            </a:r>
          </a:p>
          <a:p>
            <a:pPr marL="72000" indent="0" algn="just">
              <a:spcBef>
                <a:spcPts val="0"/>
              </a:spcBef>
              <a:buNone/>
            </a:pPr>
            <a:r>
              <a:rPr lang="ru-RU" sz="1550" dirty="0" smtClean="0"/>
              <a:t>– в дополнение сделан акцент на связи второго и третьего элементов ответа: «для каждой из указанных в пункте 2 партий приведите по одному примеру».</a:t>
            </a:r>
            <a:endParaRPr lang="ru-RU" sz="155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504056"/>
          </a:xfrm>
          <a:solidFill>
            <a:schemeClr val="accent6">
              <a:lumMod val="20000"/>
              <a:lumOff val="80000"/>
            </a:schemeClr>
          </a:solidFill>
          <a:ln w="28575">
            <a:solidFill>
              <a:schemeClr val="accent6"/>
            </a:solidFill>
          </a:ln>
        </p:spPr>
        <p:txBody>
          <a:bodyPr>
            <a:normAutofit fontScale="90000"/>
          </a:bodyPr>
          <a:lstStyle/>
          <a:p>
            <a:r>
              <a:rPr lang="ru-RU" sz="2800" b="1" dirty="0" smtClean="0"/>
              <a:t>Задание №25 </a:t>
            </a:r>
            <a:r>
              <a:rPr lang="ru-RU" sz="2800" b="1" dirty="0" smtClean="0">
                <a:solidFill>
                  <a:srgbClr val="FF0000"/>
                </a:solidFill>
              </a:rPr>
              <a:t>АЛГОРИТМ ДЕЙСТВИЙ ЭКСПЕРТА</a:t>
            </a:r>
            <a:endParaRPr lang="ru-RU" sz="2800" b="1" dirty="0">
              <a:solidFill>
                <a:srgbClr val="FF0000"/>
              </a:solidFill>
            </a:endParaRPr>
          </a:p>
        </p:txBody>
      </p:sp>
      <p:sp>
        <p:nvSpPr>
          <p:cNvPr id="4" name="Содержимое 3"/>
          <p:cNvSpPr>
            <a:spLocks noGrp="1"/>
          </p:cNvSpPr>
          <p:nvPr>
            <p:ph idx="1"/>
          </p:nvPr>
        </p:nvSpPr>
        <p:spPr>
          <a:xfrm>
            <a:off x="251520" y="764704"/>
            <a:ext cx="8640960" cy="5832648"/>
          </a:xfrm>
          <a:ln w="38100">
            <a:solidFill>
              <a:schemeClr val="accent6">
                <a:lumMod val="75000"/>
              </a:schemeClr>
            </a:solidFill>
          </a:ln>
        </p:spPr>
        <p:txBody>
          <a:bodyPr>
            <a:noAutofit/>
          </a:bodyPr>
          <a:lstStyle/>
          <a:p>
            <a:pPr marL="72000" indent="0" algn="just">
              <a:spcBef>
                <a:spcPts val="0"/>
              </a:spcBef>
              <a:buNone/>
            </a:pPr>
            <a:r>
              <a:rPr lang="ru-RU" sz="1600" dirty="0" smtClean="0"/>
              <a:t>1. Проанализировать приведённое обоснование по следующим позициям:</a:t>
            </a:r>
            <a:br>
              <a:rPr lang="ru-RU" sz="1600" dirty="0" smtClean="0"/>
            </a:br>
            <a:r>
              <a:rPr lang="ru-RU" sz="1600" dirty="0" smtClean="0"/>
              <a:t>– количество предложений (обоснование, приведённое в одном предложении или словосочетании, не засчитывается);</a:t>
            </a:r>
          </a:p>
          <a:p>
            <a:pPr marL="72000" indent="0" algn="just">
              <a:spcBef>
                <a:spcPts val="0"/>
              </a:spcBef>
              <a:buNone/>
            </a:pPr>
            <a:r>
              <a:rPr lang="ru-RU" sz="1600" dirty="0" smtClean="0"/>
              <a:t>– состав предложений (предложения должны быть распространёнными);</a:t>
            </a:r>
          </a:p>
          <a:p>
            <a:pPr marL="72000" indent="0" algn="just">
              <a:spcBef>
                <a:spcPts val="0"/>
              </a:spcBef>
              <a:buNone/>
            </a:pPr>
            <a:r>
              <a:rPr lang="ru-RU" sz="1600" dirty="0" smtClean="0"/>
              <a:t>– раскрытие причинно-следственных и (или) функциональных связей соответствующих объектов/процессов;</a:t>
            </a:r>
          </a:p>
          <a:p>
            <a:pPr marL="72000" indent="0" algn="just">
              <a:spcBef>
                <a:spcPts val="0"/>
              </a:spcBef>
              <a:buNone/>
            </a:pPr>
            <a:r>
              <a:rPr lang="ru-RU" sz="1600" dirty="0" smtClean="0"/>
              <a:t>– наличие/отсутствие опоры на обществоведческие знания; </a:t>
            </a:r>
          </a:p>
          <a:p>
            <a:pPr marL="72000" indent="0" algn="just">
              <a:spcBef>
                <a:spcPts val="0"/>
              </a:spcBef>
              <a:buNone/>
            </a:pPr>
            <a:r>
              <a:rPr lang="ru-RU" sz="1600" dirty="0" smtClean="0"/>
              <a:t>– корректность с точки зрения научного обществознания (отсутствие ошибок и неточностей).</a:t>
            </a:r>
            <a:br>
              <a:rPr lang="ru-RU" sz="1600" dirty="0" smtClean="0"/>
            </a:br>
            <a:r>
              <a:rPr lang="ru-RU" sz="1600" dirty="0" smtClean="0"/>
              <a:t>2. Оценить ответ по </a:t>
            </a:r>
            <a:r>
              <a:rPr lang="ru-RU" sz="1600" b="1" dirty="0" smtClean="0"/>
              <a:t>критерию 25.1 </a:t>
            </a:r>
            <a:r>
              <a:rPr lang="ru-RU" sz="1600" dirty="0" smtClean="0"/>
              <a:t>и выставить соответствующий балл.</a:t>
            </a:r>
          </a:p>
          <a:p>
            <a:pPr marL="72000" indent="0" algn="just">
              <a:spcBef>
                <a:spcPts val="0"/>
              </a:spcBef>
              <a:buNone/>
            </a:pPr>
            <a:r>
              <a:rPr lang="ru-RU" sz="1600" dirty="0" smtClean="0"/>
              <a:t>3. Во втором пункте ответа определить, есть ли необходимое количество элементов для того, чтобы ответ на вопрос был засчитан. Ответ на этот вопрос засчитывается только при корректном указании трёх требуемых элементов (в данном задании – названий политических партий, действующих в Российской Федерации). </a:t>
            </a:r>
            <a:r>
              <a:rPr lang="ru-RU" sz="1600" b="1" dirty="0" smtClean="0"/>
              <a:t>Ответ должен быть сформулирован в явном виде и оформлен как самостоятельный элемент</a:t>
            </a:r>
            <a:r>
              <a:rPr lang="ru-RU" sz="1600" dirty="0" smtClean="0"/>
              <a:t>.</a:t>
            </a:r>
          </a:p>
          <a:p>
            <a:pPr marL="72000" indent="0" algn="just">
              <a:spcBef>
                <a:spcPts val="0"/>
              </a:spcBef>
              <a:buNone/>
            </a:pPr>
            <a:r>
              <a:rPr lang="ru-RU" sz="1600" dirty="0" smtClean="0"/>
              <a:t>4. Оценить ответ по </a:t>
            </a:r>
            <a:r>
              <a:rPr lang="ru-RU" sz="1600" b="1" dirty="0" smtClean="0"/>
              <a:t>критерию 25.2 </a:t>
            </a:r>
            <a:r>
              <a:rPr lang="ru-RU" sz="1600" dirty="0" smtClean="0"/>
              <a:t>и выставить соответствующий балл. </a:t>
            </a:r>
          </a:p>
          <a:p>
            <a:pPr marL="72000" indent="0" algn="just">
              <a:spcBef>
                <a:spcPts val="0"/>
              </a:spcBef>
              <a:buNone/>
            </a:pPr>
            <a:r>
              <a:rPr lang="ru-RU" sz="1600" dirty="0" smtClean="0"/>
              <a:t>5. В третьем пункте ответа необходимо проанализировать качество и количество примеров (по аналогии с ответом на задание 19). Сначала следует внимательно прочитать условие задания. Нужно обратить внимание на то, что каждый пример должен быть сформулирован развёрнуто (отдельные слова и словосочетания не засчитываются).</a:t>
            </a:r>
          </a:p>
          <a:p>
            <a:pPr marL="72000" indent="0" algn="just">
              <a:spcBef>
                <a:spcPts val="0"/>
              </a:spcBef>
              <a:buNone/>
            </a:pPr>
            <a:r>
              <a:rPr lang="ru-RU" sz="1600" dirty="0" smtClean="0"/>
              <a:t>Качество дополнительных (сверх трёх требуемых) примеров влияет на выставленный балл: даже если три примера приведены без ошибок, а ошибки/неточности есть в дополнительном примере, то выставляется 1 балл (см. критерии)</a:t>
            </a:r>
          </a:p>
          <a:p>
            <a:pPr marL="72000" indent="0" algn="just">
              <a:spcBef>
                <a:spcPts val="0"/>
              </a:spcBef>
              <a:buNone/>
            </a:pPr>
            <a:r>
              <a:rPr lang="ru-RU" sz="1600" dirty="0" smtClean="0"/>
              <a:t>6. Оценить ответ по </a:t>
            </a:r>
            <a:r>
              <a:rPr lang="ru-RU" sz="1600" b="1" dirty="0" smtClean="0"/>
              <a:t>критерию 25.3 </a:t>
            </a:r>
            <a:r>
              <a:rPr lang="ru-RU" sz="1600" dirty="0" smtClean="0"/>
              <a:t>и выставить соответствующий балл.</a:t>
            </a:r>
          </a:p>
          <a:p>
            <a:pPr marL="72000" indent="0" algn="just">
              <a:spcBef>
                <a:spcPts val="0"/>
              </a:spcBef>
              <a:buNone/>
            </a:pPr>
            <a:r>
              <a:rPr lang="ru-RU" sz="1600" dirty="0" smtClean="0"/>
              <a:t/>
            </a:r>
            <a:br>
              <a:rPr lang="ru-RU" sz="1600" dirty="0" smtClean="0"/>
            </a:br>
            <a:endParaRPr lang="ru-RU" sz="155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504056"/>
          </a:xfrm>
          <a:solidFill>
            <a:schemeClr val="accent6">
              <a:lumMod val="20000"/>
              <a:lumOff val="80000"/>
            </a:schemeClr>
          </a:solidFill>
          <a:ln w="28575">
            <a:solidFill>
              <a:schemeClr val="accent6"/>
            </a:solidFill>
          </a:ln>
        </p:spPr>
        <p:txBody>
          <a:bodyPr>
            <a:normAutofit fontScale="90000"/>
          </a:bodyPr>
          <a:lstStyle/>
          <a:p>
            <a:r>
              <a:rPr lang="ru-RU" sz="2800" b="1" dirty="0" smtClean="0">
                <a:solidFill>
                  <a:srgbClr val="FF0000"/>
                </a:solidFill>
              </a:rPr>
              <a:t>1 КРИТЕРИИ ДЛЯ ПРИМЕРА </a:t>
            </a:r>
            <a:r>
              <a:rPr lang="ru-RU" sz="2800" b="1" dirty="0" smtClean="0"/>
              <a:t>Задание №25</a:t>
            </a:r>
            <a:endParaRPr lang="ru-RU" sz="2800" b="1" dirty="0"/>
          </a:p>
        </p:txBody>
      </p:sp>
      <p:sp>
        <p:nvSpPr>
          <p:cNvPr id="4" name="Содержимое 3"/>
          <p:cNvSpPr>
            <a:spLocks noGrp="1"/>
          </p:cNvSpPr>
          <p:nvPr>
            <p:ph idx="1"/>
          </p:nvPr>
        </p:nvSpPr>
        <p:spPr>
          <a:xfrm>
            <a:off x="251520" y="764704"/>
            <a:ext cx="8640960" cy="5904656"/>
          </a:xfrm>
          <a:ln w="38100">
            <a:solidFill>
              <a:schemeClr val="accent6">
                <a:lumMod val="75000"/>
              </a:schemeClr>
            </a:solidFill>
          </a:ln>
        </p:spPr>
        <p:txBody>
          <a:bodyPr>
            <a:noAutofit/>
          </a:bodyPr>
          <a:lstStyle/>
          <a:p>
            <a:pPr marL="72000" indent="0" algn="just">
              <a:spcBef>
                <a:spcPts val="0"/>
              </a:spcBef>
              <a:buNone/>
            </a:pPr>
            <a:r>
              <a:rPr lang="ru-RU" sz="2400" dirty="0" smtClean="0"/>
              <a:t>Используя обществоведческие знания, факты общественной жизни и личный социальный опыт, выполните задания, ответьте на вопрос.</a:t>
            </a:r>
          </a:p>
          <a:p>
            <a:pPr marL="72000" indent="0" algn="just">
              <a:spcBef>
                <a:spcPts val="0"/>
              </a:spcBef>
              <a:buNone/>
            </a:pPr>
            <a:r>
              <a:rPr lang="ru-RU" sz="2400" dirty="0" smtClean="0"/>
              <a:t>1) Обоснуйте необходимость регулирования рыночной экономики центральным банком. </a:t>
            </a:r>
            <a:r>
              <a:rPr lang="ru-RU" sz="2400" i="1" dirty="0" smtClean="0"/>
              <a:t>(Обоснование должно быть дано с опорой на обществоведческие знания в нескольких связанных между собой распространённых предложениях, раскрывать причинно-следственные и (или) функциональные связи.)</a:t>
            </a:r>
          </a:p>
          <a:p>
            <a:pPr marL="72000" indent="0" algn="just">
              <a:spcBef>
                <a:spcPts val="0"/>
              </a:spcBef>
              <a:buNone/>
            </a:pPr>
            <a:r>
              <a:rPr lang="ru-RU" sz="2400" dirty="0" smtClean="0"/>
              <a:t>2) Какие коммерческие банки действуют на территории Российской Федерации? (Назовите любые три банка.)</a:t>
            </a:r>
          </a:p>
          <a:p>
            <a:pPr marL="72000" indent="0" algn="just">
              <a:spcBef>
                <a:spcPts val="0"/>
              </a:spcBef>
              <a:buNone/>
            </a:pPr>
            <a:r>
              <a:rPr lang="ru-RU" sz="2400" dirty="0" smtClean="0"/>
              <a:t>3) Приведите три примера, иллюстрирующих реализацию указанными в пункте 2 банками разных функций. </a:t>
            </a:r>
            <a:r>
              <a:rPr lang="ru-RU" sz="2400" i="1" dirty="0" smtClean="0"/>
              <a:t>(Каждый пример должен быть сформулирован развёрнуто. В совокупности примеры должны иллюстрировать три различных функции.)</a:t>
            </a:r>
            <a:r>
              <a:rPr lang="ru-RU" sz="2400" dirty="0" smtClean="0"/>
              <a:t> </a:t>
            </a:r>
          </a:p>
          <a:p>
            <a:pPr marL="72000" indent="0" algn="just">
              <a:spcBef>
                <a:spcPts val="0"/>
              </a:spcBef>
              <a:buNone/>
            </a:pPr>
            <a:endParaRPr lang="ru-RU" sz="2000" dirty="0" smtClean="0"/>
          </a:p>
          <a:p>
            <a:pPr marL="72000" indent="0">
              <a:spcBef>
                <a:spcPts val="0"/>
              </a:spcBef>
              <a:buNone/>
            </a:pPr>
            <a:r>
              <a:rPr lang="ru-RU" sz="1600" dirty="0" smtClean="0"/>
              <a:t/>
            </a:r>
            <a:br>
              <a:rPr lang="ru-RU" sz="1600" dirty="0" smtClean="0"/>
            </a:br>
            <a:endParaRPr lang="ru-RU" sz="155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504056"/>
          </a:xfrm>
          <a:solidFill>
            <a:schemeClr val="accent6">
              <a:lumMod val="20000"/>
              <a:lumOff val="80000"/>
            </a:schemeClr>
          </a:solidFill>
          <a:ln w="28575">
            <a:solidFill>
              <a:schemeClr val="accent6"/>
            </a:solidFill>
          </a:ln>
        </p:spPr>
        <p:txBody>
          <a:bodyPr>
            <a:normAutofit fontScale="90000"/>
          </a:bodyPr>
          <a:lstStyle/>
          <a:p>
            <a:r>
              <a:rPr lang="ru-RU" sz="2800" b="1" dirty="0" smtClean="0">
                <a:solidFill>
                  <a:srgbClr val="FF0000"/>
                </a:solidFill>
              </a:rPr>
              <a:t>1 ПРИМЕР </a:t>
            </a:r>
            <a:r>
              <a:rPr lang="ru-RU" sz="2800" b="1" dirty="0" smtClean="0"/>
              <a:t>Задание №25 </a:t>
            </a:r>
            <a:r>
              <a:rPr lang="ru-RU" sz="2800" b="1" dirty="0" smtClean="0">
                <a:solidFill>
                  <a:srgbClr val="FF0000"/>
                </a:solidFill>
              </a:rPr>
              <a:t>2-1-3</a:t>
            </a:r>
            <a:endParaRPr lang="ru-RU" sz="2800" b="1" dirty="0">
              <a:solidFill>
                <a:srgbClr val="FF0000"/>
              </a:solidFill>
            </a:endParaRPr>
          </a:p>
        </p:txBody>
      </p:sp>
      <p:pic>
        <p:nvPicPr>
          <p:cNvPr id="15362" name="Picture 2"/>
          <p:cNvPicPr>
            <a:picLocks noGrp="1" noChangeAspect="1" noChangeArrowheads="1"/>
          </p:cNvPicPr>
          <p:nvPr>
            <p:ph idx="1"/>
          </p:nvPr>
        </p:nvPicPr>
        <p:blipFill>
          <a:blip r:embed="rId2" cstate="print"/>
          <a:srcRect/>
          <a:stretch>
            <a:fillRect/>
          </a:stretch>
        </p:blipFill>
        <p:spPr bwMode="auto">
          <a:xfrm>
            <a:off x="827584" y="835988"/>
            <a:ext cx="7416824" cy="5545339"/>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504056"/>
          </a:xfrm>
          <a:solidFill>
            <a:schemeClr val="accent6">
              <a:lumMod val="20000"/>
              <a:lumOff val="80000"/>
            </a:schemeClr>
          </a:solidFill>
          <a:ln w="28575">
            <a:solidFill>
              <a:schemeClr val="accent6"/>
            </a:solidFill>
          </a:ln>
        </p:spPr>
        <p:txBody>
          <a:bodyPr>
            <a:normAutofit fontScale="90000"/>
          </a:bodyPr>
          <a:lstStyle/>
          <a:p>
            <a:r>
              <a:rPr lang="ru-RU" sz="2800" b="1" dirty="0" smtClean="0">
                <a:solidFill>
                  <a:srgbClr val="FF0000"/>
                </a:solidFill>
              </a:rPr>
              <a:t>1 ПРИМЕР </a:t>
            </a:r>
            <a:r>
              <a:rPr lang="ru-RU" sz="2800" b="1" dirty="0" smtClean="0"/>
              <a:t>Задание №25 </a:t>
            </a:r>
            <a:r>
              <a:rPr lang="ru-RU" sz="2800" b="1" dirty="0" smtClean="0">
                <a:solidFill>
                  <a:srgbClr val="FF0000"/>
                </a:solidFill>
              </a:rPr>
              <a:t>0-1-3</a:t>
            </a:r>
            <a:endParaRPr lang="ru-RU" sz="2800" b="1" dirty="0">
              <a:solidFill>
                <a:srgbClr val="FF0000"/>
              </a:solidFill>
            </a:endParaRPr>
          </a:p>
        </p:txBody>
      </p:sp>
      <p:pic>
        <p:nvPicPr>
          <p:cNvPr id="16387" name="Picture 3"/>
          <p:cNvPicPr>
            <a:picLocks noGrp="1" noChangeAspect="1" noChangeArrowheads="1"/>
          </p:cNvPicPr>
          <p:nvPr>
            <p:ph idx="1"/>
          </p:nvPr>
        </p:nvPicPr>
        <p:blipFill>
          <a:blip r:embed="rId2" cstate="print"/>
          <a:srcRect/>
          <a:stretch>
            <a:fillRect/>
          </a:stretch>
        </p:blipFill>
        <p:spPr bwMode="auto">
          <a:xfrm>
            <a:off x="971600" y="764704"/>
            <a:ext cx="7056784" cy="5832648"/>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504056"/>
          </a:xfrm>
          <a:solidFill>
            <a:schemeClr val="accent6">
              <a:lumMod val="20000"/>
              <a:lumOff val="80000"/>
            </a:schemeClr>
          </a:solidFill>
          <a:ln w="28575">
            <a:solidFill>
              <a:schemeClr val="accent6"/>
            </a:solidFill>
          </a:ln>
        </p:spPr>
        <p:txBody>
          <a:bodyPr>
            <a:normAutofit fontScale="90000"/>
          </a:bodyPr>
          <a:lstStyle/>
          <a:p>
            <a:r>
              <a:rPr lang="ru-RU" sz="2800" b="1" dirty="0" smtClean="0">
                <a:solidFill>
                  <a:srgbClr val="FF0000"/>
                </a:solidFill>
              </a:rPr>
              <a:t>1 ПРИМЕР </a:t>
            </a:r>
            <a:r>
              <a:rPr lang="ru-RU" sz="2800" b="1" dirty="0" smtClean="0"/>
              <a:t>Задание №25 </a:t>
            </a:r>
            <a:r>
              <a:rPr lang="ru-RU" sz="2800" b="1" dirty="0" smtClean="0">
                <a:solidFill>
                  <a:srgbClr val="FF0000"/>
                </a:solidFill>
              </a:rPr>
              <a:t>0-1-1</a:t>
            </a:r>
            <a:endParaRPr lang="ru-RU" sz="2800" b="1" dirty="0">
              <a:solidFill>
                <a:srgbClr val="FF0000"/>
              </a:solidFill>
            </a:endParaRPr>
          </a:p>
        </p:txBody>
      </p:sp>
      <p:pic>
        <p:nvPicPr>
          <p:cNvPr id="16386" name="Picture 2"/>
          <p:cNvPicPr>
            <a:picLocks noGrp="1" noChangeAspect="1" noChangeArrowheads="1"/>
          </p:cNvPicPr>
          <p:nvPr>
            <p:ph idx="1"/>
          </p:nvPr>
        </p:nvPicPr>
        <p:blipFill>
          <a:blip r:embed="rId2" cstate="print"/>
          <a:srcRect/>
          <a:stretch>
            <a:fillRect/>
          </a:stretch>
        </p:blipFill>
        <p:spPr bwMode="auto">
          <a:xfrm>
            <a:off x="323046" y="980728"/>
            <a:ext cx="8425417" cy="5257239"/>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504056"/>
          </a:xfrm>
          <a:solidFill>
            <a:schemeClr val="accent6">
              <a:lumMod val="20000"/>
              <a:lumOff val="80000"/>
            </a:schemeClr>
          </a:solidFill>
          <a:ln w="28575">
            <a:solidFill>
              <a:schemeClr val="accent6"/>
            </a:solidFill>
          </a:ln>
        </p:spPr>
        <p:txBody>
          <a:bodyPr>
            <a:normAutofit fontScale="90000"/>
          </a:bodyPr>
          <a:lstStyle/>
          <a:p>
            <a:r>
              <a:rPr lang="ru-RU" sz="2800" b="1" dirty="0" smtClean="0">
                <a:solidFill>
                  <a:srgbClr val="FF0000"/>
                </a:solidFill>
              </a:rPr>
              <a:t>1 ПРИМЕР </a:t>
            </a:r>
            <a:r>
              <a:rPr lang="ru-RU" sz="2800" b="1" dirty="0" smtClean="0"/>
              <a:t>Задание №25 </a:t>
            </a:r>
            <a:r>
              <a:rPr lang="ru-RU" sz="2800" b="1" dirty="0" smtClean="0">
                <a:solidFill>
                  <a:srgbClr val="FF0000"/>
                </a:solidFill>
              </a:rPr>
              <a:t>0-0-3</a:t>
            </a:r>
            <a:endParaRPr lang="ru-RU" sz="2800" b="1" dirty="0">
              <a:solidFill>
                <a:srgbClr val="FF0000"/>
              </a:solidFill>
            </a:endParaRPr>
          </a:p>
        </p:txBody>
      </p:sp>
      <p:pic>
        <p:nvPicPr>
          <p:cNvPr id="17410" name="Picture 2"/>
          <p:cNvPicPr>
            <a:picLocks noGrp="1" noChangeAspect="1" noChangeArrowheads="1"/>
          </p:cNvPicPr>
          <p:nvPr>
            <p:ph idx="1"/>
          </p:nvPr>
        </p:nvPicPr>
        <p:blipFill>
          <a:blip r:embed="rId2" cstate="print"/>
          <a:srcRect/>
          <a:stretch>
            <a:fillRect/>
          </a:stretch>
        </p:blipFill>
        <p:spPr bwMode="auto">
          <a:xfrm>
            <a:off x="899592" y="836712"/>
            <a:ext cx="7632848" cy="5400600"/>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706090"/>
          </a:xfrm>
          <a:solidFill>
            <a:schemeClr val="bg1"/>
          </a:solidFill>
          <a:ln w="28575">
            <a:solidFill>
              <a:srgbClr val="0070C0"/>
            </a:solidFill>
          </a:ln>
        </p:spPr>
        <p:txBody>
          <a:bodyPr>
            <a:normAutofit fontScale="90000"/>
          </a:bodyPr>
          <a:lstStyle/>
          <a:p>
            <a:pPr lvl="0"/>
            <a:r>
              <a:rPr lang="ru-RU" b="1" dirty="0" smtClean="0">
                <a:latin typeface="Times New Roman" pitchFamily="18" charset="0"/>
                <a:ea typeface="Calibri" pitchFamily="34" charset="0"/>
                <a:cs typeface="Times New Roman" pitchFamily="18" charset="0"/>
              </a:rPr>
              <a:t/>
            </a:r>
            <a:br>
              <a:rPr lang="ru-RU" b="1" dirty="0" smtClean="0">
                <a:latin typeface="Times New Roman" pitchFamily="18" charset="0"/>
                <a:ea typeface="Calibri" pitchFamily="34" charset="0"/>
                <a:cs typeface="Times New Roman" pitchFamily="18" charset="0"/>
              </a:rPr>
            </a:br>
            <a:r>
              <a:rPr lang="ru-RU" sz="3600" b="1" dirty="0" smtClean="0">
                <a:latin typeface="Times New Roman" pitchFamily="18" charset="0"/>
                <a:ea typeface="Calibri" pitchFamily="34" charset="0"/>
                <a:cs typeface="Times New Roman" pitchFamily="18" charset="0"/>
              </a:rPr>
              <a:t>ЕГЭ по обществознанию 2022</a:t>
            </a:r>
            <a:r>
              <a:rPr lang="ru-RU" sz="800" dirty="0" smtClean="0">
                <a:latin typeface="Arial" pitchFamily="34" charset="0"/>
                <a:cs typeface="Arial" pitchFamily="34" charset="0"/>
              </a:rPr>
              <a:t/>
            </a:r>
            <a:br>
              <a:rPr lang="ru-RU" sz="800" dirty="0" smtClean="0">
                <a:latin typeface="Arial" pitchFamily="34" charset="0"/>
                <a:cs typeface="Arial" pitchFamily="34" charset="0"/>
              </a:rPr>
            </a:br>
            <a:endParaRPr lang="ru-RU" dirty="0"/>
          </a:p>
        </p:txBody>
      </p:sp>
      <p:sp>
        <p:nvSpPr>
          <p:cNvPr id="6" name="Содержимое 5"/>
          <p:cNvSpPr>
            <a:spLocks noGrp="1"/>
          </p:cNvSpPr>
          <p:nvPr>
            <p:ph idx="1"/>
          </p:nvPr>
        </p:nvSpPr>
        <p:spPr>
          <a:xfrm>
            <a:off x="457200" y="1196752"/>
            <a:ext cx="8229600" cy="5328592"/>
          </a:xfr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72000" indent="0">
              <a:buNone/>
            </a:pPr>
            <a:r>
              <a:rPr lang="ru-RU" dirty="0" smtClean="0"/>
              <a:t>Продолжительность экзамена  - </a:t>
            </a:r>
            <a:r>
              <a:rPr lang="ru-RU" dirty="0" smtClean="0">
                <a:solidFill>
                  <a:srgbClr val="FF0000"/>
                </a:solidFill>
              </a:rPr>
              <a:t>210 минут (3,5 часа) – </a:t>
            </a:r>
            <a:r>
              <a:rPr lang="ru-RU" b="1" dirty="0" smtClean="0">
                <a:solidFill>
                  <a:srgbClr val="7030A0"/>
                </a:solidFill>
              </a:rPr>
              <a:t>не изменилась</a:t>
            </a:r>
          </a:p>
          <a:p>
            <a:pPr marL="72000" indent="0">
              <a:buNone/>
            </a:pPr>
            <a:r>
              <a:rPr lang="ru-RU" dirty="0" smtClean="0"/>
              <a:t>Дополнительные материалы и оборудование – </a:t>
            </a:r>
            <a:r>
              <a:rPr lang="ru-RU" dirty="0" smtClean="0">
                <a:solidFill>
                  <a:srgbClr val="FF0000"/>
                </a:solidFill>
              </a:rPr>
              <a:t>не используются</a:t>
            </a:r>
            <a:r>
              <a:rPr lang="ru-RU" dirty="0" smtClean="0"/>
              <a:t> – </a:t>
            </a:r>
            <a:r>
              <a:rPr lang="ru-RU" b="1" dirty="0" smtClean="0">
                <a:solidFill>
                  <a:srgbClr val="7030A0"/>
                </a:solidFill>
              </a:rPr>
              <a:t>не изменилось</a:t>
            </a:r>
          </a:p>
          <a:p>
            <a:pPr marL="72000" indent="0">
              <a:buNone/>
            </a:pPr>
            <a:r>
              <a:rPr lang="ru-RU" dirty="0" smtClean="0"/>
              <a:t>Максимальный	 первичный балл – </a:t>
            </a:r>
            <a:r>
              <a:rPr lang="ru-RU" dirty="0" smtClean="0">
                <a:solidFill>
                  <a:srgbClr val="FF0000"/>
                </a:solidFill>
              </a:rPr>
              <a:t>58 (100 тестовых баллов) – </a:t>
            </a:r>
            <a:r>
              <a:rPr lang="ru-RU" b="1" dirty="0" smtClean="0">
                <a:solidFill>
                  <a:srgbClr val="7030A0"/>
                </a:solidFill>
              </a:rPr>
              <a:t>не изменилось</a:t>
            </a:r>
            <a:endParaRPr lang="ru-RU" b="1" dirty="0" smtClean="0">
              <a:solidFill>
                <a:srgbClr val="7030A0"/>
              </a:solidFill>
            </a:endParaRPr>
          </a:p>
          <a:p>
            <a:pPr marL="72000" indent="0" algn="just">
              <a:buNone/>
            </a:pPr>
            <a:r>
              <a:rPr lang="ru-RU" dirty="0" smtClean="0">
                <a:solidFill>
                  <a:schemeClr val="tx1"/>
                </a:solidFill>
              </a:rPr>
              <a:t>Министерство науки и высшего образования России утвердило минимальное количество баллов ЕГЭ, необходимых для поступления в подведомственные образовательные организации в 2022/23 учебном году  </a:t>
            </a:r>
            <a:r>
              <a:rPr lang="ru-RU" dirty="0" smtClean="0">
                <a:solidFill>
                  <a:srgbClr val="FF0000"/>
                </a:solidFill>
              </a:rPr>
              <a:t>– </a:t>
            </a:r>
            <a:r>
              <a:rPr lang="ru-RU" b="1" dirty="0" smtClean="0">
                <a:solidFill>
                  <a:srgbClr val="FF0000"/>
                </a:solidFill>
              </a:rPr>
              <a:t>45 тестовых баллов-  </a:t>
            </a:r>
            <a:r>
              <a:rPr lang="ru-RU" b="1" dirty="0" smtClean="0">
                <a:solidFill>
                  <a:srgbClr val="7030A0"/>
                </a:solidFill>
              </a:rPr>
              <a:t>не изменилось</a:t>
            </a:r>
            <a:endParaRPr lang="ru-RU" b="1"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504056"/>
          </a:xfrm>
          <a:solidFill>
            <a:schemeClr val="accent6">
              <a:lumMod val="20000"/>
              <a:lumOff val="80000"/>
            </a:schemeClr>
          </a:solidFill>
          <a:ln w="28575">
            <a:solidFill>
              <a:schemeClr val="accent6"/>
            </a:solidFill>
          </a:ln>
        </p:spPr>
        <p:txBody>
          <a:bodyPr>
            <a:normAutofit fontScale="90000"/>
          </a:bodyPr>
          <a:lstStyle/>
          <a:p>
            <a:r>
              <a:rPr lang="ru-RU" sz="2800" b="1" dirty="0" smtClean="0">
                <a:solidFill>
                  <a:srgbClr val="FF0000"/>
                </a:solidFill>
              </a:rPr>
              <a:t>2 КРИТЕРИИ ДЛЯ ПРИМЕРА </a:t>
            </a:r>
            <a:r>
              <a:rPr lang="ru-RU" sz="2800" b="1" dirty="0" smtClean="0"/>
              <a:t>Задание №25</a:t>
            </a:r>
            <a:endParaRPr lang="ru-RU" sz="2800" b="1" dirty="0"/>
          </a:p>
        </p:txBody>
      </p:sp>
      <p:sp>
        <p:nvSpPr>
          <p:cNvPr id="4" name="Содержимое 3"/>
          <p:cNvSpPr>
            <a:spLocks noGrp="1"/>
          </p:cNvSpPr>
          <p:nvPr>
            <p:ph idx="1"/>
          </p:nvPr>
        </p:nvSpPr>
        <p:spPr>
          <a:xfrm>
            <a:off x="251520" y="764704"/>
            <a:ext cx="8640960" cy="5904656"/>
          </a:xfrm>
          <a:ln w="38100">
            <a:solidFill>
              <a:schemeClr val="accent6">
                <a:lumMod val="75000"/>
              </a:schemeClr>
            </a:solidFill>
          </a:ln>
        </p:spPr>
        <p:txBody>
          <a:bodyPr>
            <a:noAutofit/>
          </a:bodyPr>
          <a:lstStyle/>
          <a:p>
            <a:pPr marL="72000" indent="0" algn="just">
              <a:spcBef>
                <a:spcPts val="0"/>
              </a:spcBef>
              <a:buNone/>
            </a:pPr>
            <a:r>
              <a:rPr lang="ru-RU" sz="2400" dirty="0" smtClean="0"/>
              <a:t>Используя обществоведческие знания, факты общественной жизни и личный социальный опыт, выполните задания, ответьте на вопрос.</a:t>
            </a:r>
          </a:p>
          <a:p>
            <a:pPr marL="72000" indent="0" algn="just">
              <a:spcBef>
                <a:spcPts val="0"/>
              </a:spcBef>
              <a:buNone/>
            </a:pPr>
            <a:r>
              <a:rPr lang="ru-RU" sz="2400" dirty="0" smtClean="0"/>
              <a:t>1) Обоснуйте необходимость правового регулирования трудовых отношений. </a:t>
            </a:r>
            <a:r>
              <a:rPr lang="ru-RU" sz="2400" i="1" dirty="0" smtClean="0"/>
              <a:t>(Обоснование должно быть дано с опорой на обществоведческие знания в нескольких связанных между собой распространённых предложениях, раскрывать причинно-следственные и(или) функциональные связи.)</a:t>
            </a:r>
            <a:br>
              <a:rPr lang="ru-RU" sz="2400" i="1" dirty="0" smtClean="0"/>
            </a:br>
            <a:r>
              <a:rPr lang="ru-RU" sz="2400" dirty="0" smtClean="0"/>
              <a:t>2) Каковы основные обязанности работника? (Назовите любые три обязанности работника в соответствии с Трудовым кодексом Российской Федерации.) </a:t>
            </a:r>
          </a:p>
          <a:p>
            <a:pPr marL="72000" indent="0" algn="just">
              <a:spcBef>
                <a:spcPts val="0"/>
              </a:spcBef>
              <a:buNone/>
            </a:pPr>
            <a:r>
              <a:rPr lang="ru-RU" sz="2400" dirty="0" smtClean="0"/>
              <a:t>3) Приведите по одному примеру, иллюстрирующему исполнение каждой из указанных в пункте 2 обязанностей работника. </a:t>
            </a:r>
            <a:r>
              <a:rPr lang="ru-RU" sz="2400" i="1" dirty="0" smtClean="0"/>
              <a:t>(Каждый пример должен быть сформулирован развёрнуто.)</a:t>
            </a:r>
            <a:r>
              <a:rPr lang="ru-RU" sz="2400" dirty="0" smtClean="0"/>
              <a:t> </a:t>
            </a:r>
            <a:endParaRPr lang="ru-RU" sz="155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504056"/>
          </a:xfrm>
          <a:solidFill>
            <a:schemeClr val="accent6">
              <a:lumMod val="20000"/>
              <a:lumOff val="80000"/>
            </a:schemeClr>
          </a:solidFill>
          <a:ln w="28575">
            <a:solidFill>
              <a:schemeClr val="accent6"/>
            </a:solidFill>
          </a:ln>
        </p:spPr>
        <p:txBody>
          <a:bodyPr>
            <a:normAutofit fontScale="90000"/>
          </a:bodyPr>
          <a:lstStyle/>
          <a:p>
            <a:r>
              <a:rPr lang="ru-RU" sz="2800" b="1" dirty="0" smtClean="0">
                <a:solidFill>
                  <a:srgbClr val="FF0000"/>
                </a:solidFill>
              </a:rPr>
              <a:t>2 ПРИМЕР </a:t>
            </a:r>
            <a:r>
              <a:rPr lang="ru-RU" sz="2800" b="1" dirty="0" smtClean="0"/>
              <a:t>Задание №25 </a:t>
            </a:r>
            <a:r>
              <a:rPr lang="ru-RU" sz="2800" b="1" dirty="0" smtClean="0">
                <a:solidFill>
                  <a:srgbClr val="FF0000"/>
                </a:solidFill>
              </a:rPr>
              <a:t>0-0-0</a:t>
            </a:r>
            <a:endParaRPr lang="ru-RU" sz="2800" b="1" dirty="0">
              <a:solidFill>
                <a:srgbClr val="FF0000"/>
              </a:solidFill>
            </a:endParaRPr>
          </a:p>
        </p:txBody>
      </p:sp>
      <p:pic>
        <p:nvPicPr>
          <p:cNvPr id="18434" name="Picture 2"/>
          <p:cNvPicPr>
            <a:picLocks noChangeAspect="1" noChangeArrowheads="1"/>
          </p:cNvPicPr>
          <p:nvPr/>
        </p:nvPicPr>
        <p:blipFill>
          <a:blip r:embed="rId2" cstate="print"/>
          <a:srcRect/>
          <a:stretch>
            <a:fillRect/>
          </a:stretch>
        </p:blipFill>
        <p:spPr bwMode="auto">
          <a:xfrm>
            <a:off x="833178" y="764705"/>
            <a:ext cx="7555246" cy="1728192"/>
          </a:xfrm>
          <a:prstGeom prst="rect">
            <a:avLst/>
          </a:prstGeom>
          <a:noFill/>
          <a:ln w="28575">
            <a:solidFill>
              <a:schemeClr val="accent6">
                <a:lumMod val="75000"/>
              </a:schemeClr>
            </a:solid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827584" y="2564904"/>
            <a:ext cx="7560840" cy="4104456"/>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504056"/>
          </a:xfrm>
          <a:solidFill>
            <a:schemeClr val="accent6">
              <a:lumMod val="20000"/>
              <a:lumOff val="80000"/>
            </a:schemeClr>
          </a:solidFill>
          <a:ln w="28575">
            <a:solidFill>
              <a:schemeClr val="accent6"/>
            </a:solidFill>
          </a:ln>
        </p:spPr>
        <p:txBody>
          <a:bodyPr>
            <a:normAutofit fontScale="90000"/>
          </a:bodyPr>
          <a:lstStyle/>
          <a:p>
            <a:r>
              <a:rPr lang="ru-RU" sz="2800" b="1" dirty="0" smtClean="0">
                <a:solidFill>
                  <a:srgbClr val="FF0000"/>
                </a:solidFill>
              </a:rPr>
              <a:t>2 ПРИМЕР </a:t>
            </a:r>
            <a:r>
              <a:rPr lang="ru-RU" sz="2800" b="1" dirty="0" smtClean="0"/>
              <a:t>Задание №25 </a:t>
            </a:r>
            <a:r>
              <a:rPr lang="ru-RU" sz="2800" b="1" dirty="0" smtClean="0">
                <a:solidFill>
                  <a:srgbClr val="FF0000"/>
                </a:solidFill>
              </a:rPr>
              <a:t>0-0-2</a:t>
            </a:r>
            <a:endParaRPr lang="ru-RU" sz="2800" b="1" dirty="0">
              <a:solidFill>
                <a:srgbClr val="FF0000"/>
              </a:solidFill>
            </a:endParaRPr>
          </a:p>
        </p:txBody>
      </p:sp>
      <p:pic>
        <p:nvPicPr>
          <p:cNvPr id="19458" name="Picture 2"/>
          <p:cNvPicPr>
            <a:picLocks noChangeAspect="1" noChangeArrowheads="1"/>
          </p:cNvPicPr>
          <p:nvPr/>
        </p:nvPicPr>
        <p:blipFill>
          <a:blip r:embed="rId2" cstate="print"/>
          <a:srcRect/>
          <a:stretch>
            <a:fillRect/>
          </a:stretch>
        </p:blipFill>
        <p:spPr bwMode="auto">
          <a:xfrm>
            <a:off x="1115616" y="764704"/>
            <a:ext cx="6912768" cy="5904656"/>
          </a:xfrm>
          <a:prstGeom prst="rect">
            <a:avLst/>
          </a:prstGeom>
          <a:noFill/>
          <a:ln w="2857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ru-RU" sz="3200" b="1" i="1" dirty="0" smtClean="0">
                <a:solidFill>
                  <a:srgbClr val="0070C0"/>
                </a:solidFill>
              </a:rPr>
              <a:t>Выводы и рекомендации по выполнению задания 25</a:t>
            </a:r>
            <a:endParaRPr lang="ru-RU" sz="3200" b="1" i="1" dirty="0">
              <a:solidFill>
                <a:srgbClr val="0070C0"/>
              </a:solidFill>
            </a:endParaRPr>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gn="just"/>
            <a:r>
              <a:rPr lang="ru-RU" dirty="0" smtClean="0"/>
              <a:t>При написании первого элемента обратить внимание на количество предложений;</a:t>
            </a:r>
          </a:p>
          <a:p>
            <a:pPr algn="just"/>
            <a:r>
              <a:rPr lang="ru-RU" dirty="0" smtClean="0"/>
              <a:t>Раскрыть в объяснении научные признаки понятий, используемых в формулировке задания;</a:t>
            </a:r>
          </a:p>
          <a:p>
            <a:pPr algn="just"/>
            <a:r>
              <a:rPr lang="ru-RU" dirty="0" smtClean="0"/>
              <a:t> объяснить связь указанных научных признаков понятий между собой;</a:t>
            </a:r>
          </a:p>
          <a:p>
            <a:pPr algn="just"/>
            <a:r>
              <a:rPr lang="ru-RU" dirty="0" smtClean="0"/>
              <a:t>Обратить внимание на наличие выводов по формулировке задания;</a:t>
            </a:r>
          </a:p>
          <a:p>
            <a:pPr algn="just"/>
            <a:r>
              <a:rPr lang="ru-RU" dirty="0" smtClean="0"/>
              <a:t>Обязательно выделить в оформлении второй элемент;</a:t>
            </a:r>
          </a:p>
          <a:p>
            <a:pPr algn="just"/>
            <a:r>
              <a:rPr lang="ru-RU" dirty="0" smtClean="0"/>
              <a:t>Указывать при формулировании примера,  к какой из позиций элемента 2 он относится ;</a:t>
            </a:r>
          </a:p>
          <a:p>
            <a:pPr algn="just"/>
            <a:r>
              <a:rPr lang="ru-RU" dirty="0" smtClean="0"/>
              <a:t>Исключить в 1 и 3 элементах формулировки в виде словосочетаний, нераспространенных предложений.</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080120"/>
          </a:xfrm>
          <a:solidFill>
            <a:schemeClr val="accent6">
              <a:lumMod val="20000"/>
              <a:lumOff val="80000"/>
            </a:schemeClr>
          </a:solidFill>
          <a:ln w="19050">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2200" b="1" dirty="0" smtClean="0"/>
              <a:t/>
            </a:r>
            <a:br>
              <a:rPr lang="ru-RU" sz="2200" b="1" dirty="0" smtClean="0"/>
            </a:br>
            <a:r>
              <a:rPr lang="ru-RU" sz="1600" b="1" dirty="0" smtClean="0">
                <a:solidFill>
                  <a:srgbClr val="FF0000"/>
                </a:solidFill>
              </a:rPr>
              <a:t> </a:t>
            </a:r>
            <a:br>
              <a:rPr lang="ru-RU" sz="1600" b="1" dirty="0" smtClean="0">
                <a:solidFill>
                  <a:srgbClr val="FF0000"/>
                </a:solidFill>
              </a:rPr>
            </a:br>
            <a:r>
              <a:rPr lang="ru-RU" sz="1600" b="1" dirty="0" smtClean="0">
                <a:solidFill>
                  <a:srgbClr val="FF0000"/>
                </a:solidFill>
              </a:rPr>
              <a:t>Краткий перечень нормативных правовых актов</a:t>
            </a:r>
            <a:r>
              <a:rPr lang="ru-RU" sz="1600" b="1" dirty="0" smtClean="0"/>
              <a:t>,</a:t>
            </a:r>
            <a:br>
              <a:rPr lang="ru-RU" sz="1600" b="1" dirty="0" smtClean="0"/>
            </a:br>
            <a:r>
              <a:rPr lang="ru-RU" sz="1600" b="1" dirty="0" smtClean="0"/>
              <a:t>которые раскрывают отдельные аспекты тем, заявленных в кодификаторе элементов</a:t>
            </a:r>
            <a:br>
              <a:rPr lang="ru-RU" sz="1600" b="1" dirty="0" smtClean="0"/>
            </a:br>
            <a:r>
              <a:rPr lang="ru-RU" sz="1600" b="1" dirty="0" smtClean="0"/>
              <a:t>содержания и требований к уровню подготовки выпускников образовательных</a:t>
            </a:r>
            <a:br>
              <a:rPr lang="ru-RU" sz="1600" b="1" dirty="0" smtClean="0"/>
            </a:br>
            <a:r>
              <a:rPr lang="ru-RU" sz="1600" b="1" dirty="0" smtClean="0"/>
              <a:t>организаций для проведения единого государственного экзамена</a:t>
            </a:r>
            <a:br>
              <a:rPr lang="ru-RU" sz="1600" b="1" dirty="0" smtClean="0"/>
            </a:br>
            <a:r>
              <a:rPr lang="ru-RU" sz="1600" b="1" dirty="0" smtClean="0"/>
              <a:t>по ОБЩЕСТВОЗНАНИЮ </a:t>
            </a:r>
            <a:r>
              <a:rPr lang="ru-RU" sz="2000" b="1" dirty="0" smtClean="0"/>
              <a:t/>
            </a:r>
            <a:br>
              <a:rPr lang="ru-RU" sz="2000" b="1" dirty="0" smtClean="0"/>
            </a:br>
            <a:r>
              <a:rPr lang="ru-RU" sz="2000" b="1" dirty="0" smtClean="0"/>
              <a:t> </a:t>
            </a:r>
            <a:r>
              <a:rPr lang="ru-RU" sz="2000" dirty="0" smtClean="0"/>
              <a:t/>
            </a:r>
            <a:br>
              <a:rPr lang="ru-RU" sz="2000" dirty="0" smtClean="0"/>
            </a:br>
            <a:endParaRPr lang="ru-RU" sz="20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755576" y="1340768"/>
            <a:ext cx="7560840" cy="5328592"/>
          </a:xfrm>
          <a:prstGeom prst="rect">
            <a:avLst/>
          </a:prstGeom>
          <a:noFill/>
          <a:ln w="38100">
            <a:solidFill>
              <a:schemeClr val="accent6">
                <a:lumMod val="50000"/>
              </a:schemeClr>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080120"/>
          </a:xfrm>
          <a:solidFill>
            <a:schemeClr val="accent6">
              <a:lumMod val="20000"/>
              <a:lumOff val="80000"/>
            </a:schemeClr>
          </a:solidFill>
          <a:ln w="19050">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2200" b="1" dirty="0" smtClean="0"/>
              <a:t/>
            </a:r>
            <a:br>
              <a:rPr lang="ru-RU" sz="2200" b="1" dirty="0" smtClean="0"/>
            </a:br>
            <a:r>
              <a:rPr lang="ru-RU" sz="1600" b="1" dirty="0" smtClean="0">
                <a:solidFill>
                  <a:srgbClr val="FF0000"/>
                </a:solidFill>
              </a:rPr>
              <a:t> </a:t>
            </a:r>
            <a:br>
              <a:rPr lang="ru-RU" sz="1600" b="1" dirty="0" smtClean="0">
                <a:solidFill>
                  <a:srgbClr val="FF0000"/>
                </a:solidFill>
              </a:rPr>
            </a:br>
            <a:r>
              <a:rPr lang="ru-RU" sz="1600" b="1" dirty="0" smtClean="0">
                <a:solidFill>
                  <a:srgbClr val="FF0000"/>
                </a:solidFill>
              </a:rPr>
              <a:t>Краткий перечень нормативных правовых актов</a:t>
            </a:r>
            <a:r>
              <a:rPr lang="ru-RU" sz="1600" b="1" dirty="0" smtClean="0"/>
              <a:t>,</a:t>
            </a:r>
            <a:br>
              <a:rPr lang="ru-RU" sz="1600" b="1" dirty="0" smtClean="0"/>
            </a:br>
            <a:r>
              <a:rPr lang="ru-RU" sz="1600" b="1" dirty="0" smtClean="0"/>
              <a:t>которые раскрывают отдельные аспекты тем, заявленных в кодификаторе элементов</a:t>
            </a:r>
            <a:br>
              <a:rPr lang="ru-RU" sz="1600" b="1" dirty="0" smtClean="0"/>
            </a:br>
            <a:r>
              <a:rPr lang="ru-RU" sz="1600" b="1" dirty="0" smtClean="0"/>
              <a:t>содержания и требований к уровню подготовки выпускников образовательных</a:t>
            </a:r>
            <a:br>
              <a:rPr lang="ru-RU" sz="1600" b="1" dirty="0" smtClean="0"/>
            </a:br>
            <a:r>
              <a:rPr lang="ru-RU" sz="1600" b="1" dirty="0" smtClean="0"/>
              <a:t>организаций для проведения единого государственного экзамена</a:t>
            </a:r>
            <a:br>
              <a:rPr lang="ru-RU" sz="1600" b="1" dirty="0" smtClean="0"/>
            </a:br>
            <a:r>
              <a:rPr lang="ru-RU" sz="1600" b="1" dirty="0" smtClean="0"/>
              <a:t>по ОБЩЕСТВОЗНАНИЮ </a:t>
            </a:r>
            <a:r>
              <a:rPr lang="ru-RU" sz="2000" b="1" dirty="0" smtClean="0"/>
              <a:t/>
            </a:r>
            <a:br>
              <a:rPr lang="ru-RU" sz="2000" b="1" dirty="0" smtClean="0"/>
            </a:br>
            <a:r>
              <a:rPr lang="ru-RU" sz="2000" b="1" dirty="0" smtClean="0"/>
              <a:t> </a:t>
            </a:r>
            <a:r>
              <a:rPr lang="ru-RU" sz="2000" dirty="0" smtClean="0"/>
              <a:t/>
            </a:r>
            <a:br>
              <a:rPr lang="ru-RU" sz="2000" dirty="0" smtClean="0"/>
            </a:br>
            <a:endParaRPr lang="ru-RU" sz="2000" dirty="0"/>
          </a:p>
        </p:txBody>
      </p:sp>
      <p:pic>
        <p:nvPicPr>
          <p:cNvPr id="4098" name="Picture 2"/>
          <p:cNvPicPr>
            <a:picLocks noChangeAspect="1" noChangeArrowheads="1"/>
          </p:cNvPicPr>
          <p:nvPr/>
        </p:nvPicPr>
        <p:blipFill>
          <a:blip r:embed="rId2" cstate="print"/>
          <a:srcRect/>
          <a:stretch>
            <a:fillRect/>
          </a:stretch>
        </p:blipFill>
        <p:spPr bwMode="auto">
          <a:xfrm>
            <a:off x="827584" y="1340768"/>
            <a:ext cx="7560840" cy="5400600"/>
          </a:xfrm>
          <a:prstGeom prst="rect">
            <a:avLst/>
          </a:prstGeom>
          <a:noFill/>
          <a:ln w="28575">
            <a:solidFill>
              <a:schemeClr val="accent6">
                <a:lumMod val="50000"/>
              </a:schemeClr>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1052737"/>
            <a:ext cx="7774632" cy="1800199"/>
          </a:xfrm>
          <a:ln w="12700">
            <a:solidFill>
              <a:schemeClr val="accent2"/>
            </a:solidFill>
          </a:ln>
        </p:spPr>
        <p:txBody>
          <a:bodyPr>
            <a:normAutofit/>
          </a:bodyPr>
          <a:lstStyle/>
          <a:p>
            <a:r>
              <a:rPr lang="ru-RU" sz="6000" b="1" i="1" dirty="0"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t>Спасибо за внимание!</a:t>
            </a:r>
            <a:endParaRPr lang="ru-RU" sz="6000" b="1" i="1" dirty="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850106"/>
          </a:xfrm>
          <a:solidFill>
            <a:schemeClr val="bg1"/>
          </a:solidFill>
          <a:ln w="38100">
            <a:solidFill>
              <a:srgbClr val="0070C0"/>
            </a:solidFill>
          </a:ln>
        </p:spPr>
        <p:txBody>
          <a:bodyPr>
            <a:normAutofit fontScale="90000"/>
          </a:bodyPr>
          <a:lstStyle/>
          <a:p>
            <a:pPr lvl="0"/>
            <a:r>
              <a:rPr lang="ru-RU" sz="3200" b="1" dirty="0" smtClean="0"/>
              <a:t> </a:t>
            </a:r>
            <a:r>
              <a:rPr lang="ru-RU" sz="3200" b="1" dirty="0" smtClean="0"/>
              <a:t>Документы, определяющие содержание КИМ ЕГЭ</a:t>
            </a:r>
            <a:endParaRPr lang="ru-RU" dirty="0"/>
          </a:p>
        </p:txBody>
      </p:sp>
      <p:sp>
        <p:nvSpPr>
          <p:cNvPr id="6" name="Содержимое 5"/>
          <p:cNvSpPr>
            <a:spLocks noGrp="1"/>
          </p:cNvSpPr>
          <p:nvPr>
            <p:ph idx="1"/>
          </p:nvPr>
        </p:nvSpPr>
        <p:spPr>
          <a:xfrm>
            <a:off x="457200" y="1340768"/>
            <a:ext cx="8229600" cy="5184576"/>
          </a:xfr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72000" indent="0" algn="just">
              <a:buNone/>
            </a:pPr>
            <a:r>
              <a:rPr lang="ru-RU" sz="2400" dirty="0" smtClean="0"/>
              <a:t>1</a:t>
            </a:r>
            <a:r>
              <a:rPr lang="ru-RU" sz="2400" dirty="0" smtClean="0"/>
              <a:t>.</a:t>
            </a:r>
            <a:r>
              <a:rPr lang="ru-RU" sz="2400" b="1" dirty="0" smtClean="0"/>
              <a:t/>
            </a:r>
            <a:br>
              <a:rPr lang="ru-RU" sz="2400" b="1" dirty="0" smtClean="0"/>
            </a:br>
            <a:r>
              <a:rPr lang="ru-RU" sz="2600" dirty="0" smtClean="0">
                <a:latin typeface="Times New Roman" pitchFamily="18" charset="0"/>
                <a:cs typeface="Times New Roman" pitchFamily="18" charset="0"/>
              </a:rPr>
              <a:t>Содержание КИМ ЕГЭ определяется на основе федерального</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государственного образовательного стандарта среднего общего образования</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(далее – ФГОС</a:t>
            </a:r>
            <a:r>
              <a:rPr lang="ru-RU" sz="2600" dirty="0" smtClean="0">
                <a:latin typeface="Times New Roman" pitchFamily="18" charset="0"/>
                <a:cs typeface="Times New Roman" pitchFamily="18" charset="0"/>
              </a:rPr>
              <a:t>):</a:t>
            </a:r>
          </a:p>
          <a:p>
            <a:pPr marL="72000" indent="0" algn="just">
              <a:buNone/>
            </a:pPr>
            <a:r>
              <a:rPr lang="ru-RU" sz="2600" dirty="0" smtClean="0">
                <a:latin typeface="Times New Roman" pitchFamily="18" charset="0"/>
                <a:cs typeface="Times New Roman" pitchFamily="18" charset="0"/>
              </a:rPr>
              <a:t>1) приказа </a:t>
            </a:r>
            <a:r>
              <a:rPr lang="ru-RU" sz="2600" dirty="0" smtClean="0">
                <a:latin typeface="Times New Roman" pitchFamily="18" charset="0"/>
                <a:cs typeface="Times New Roman" pitchFamily="18" charset="0"/>
              </a:rPr>
              <a:t>Министерства просвещения Российской </a:t>
            </a:r>
            <a:r>
              <a:rPr lang="ru-RU" sz="2600" dirty="0" smtClean="0">
                <a:latin typeface="Times New Roman" pitchFamily="18" charset="0"/>
                <a:cs typeface="Times New Roman" pitchFamily="18" charset="0"/>
              </a:rPr>
              <a:t>Федерации от </a:t>
            </a:r>
            <a:r>
              <a:rPr lang="ru-RU" sz="2600" b="1" dirty="0" smtClean="0">
                <a:latin typeface="Times New Roman" pitchFamily="18" charset="0"/>
                <a:cs typeface="Times New Roman" pitchFamily="18" charset="0"/>
              </a:rPr>
              <a:t>12.08.2022 </a:t>
            </a:r>
            <a:r>
              <a:rPr lang="ru-RU" sz="2600" b="1" dirty="0" smtClean="0">
                <a:latin typeface="Times New Roman" pitchFamily="18" charset="0"/>
                <a:cs typeface="Times New Roman" pitchFamily="18" charset="0"/>
              </a:rPr>
              <a:t>№ 732 </a:t>
            </a:r>
            <a:r>
              <a:rPr lang="ru-RU" sz="2600" dirty="0" smtClean="0">
                <a:latin typeface="Times New Roman" pitchFamily="18" charset="0"/>
                <a:cs typeface="Times New Roman" pitchFamily="18" charset="0"/>
              </a:rPr>
              <a:t>«О внесении изменений в федеральный</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государственный образовательный стандарт среднего общего образования,</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утверждённый приказом Министерства образования и науки Российской</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Федерации от 17.05.2012 № 413</a:t>
            </a:r>
            <a:r>
              <a:rPr lang="ru-RU" sz="2600" dirty="0" smtClean="0">
                <a:latin typeface="Times New Roman" pitchFamily="18" charset="0"/>
                <a:cs typeface="Times New Roman" pitchFamily="18" charset="0"/>
              </a:rPr>
              <a:t>»;</a:t>
            </a:r>
          </a:p>
          <a:p>
            <a:pPr marL="72000" indent="0" algn="just">
              <a:buNone/>
            </a:pPr>
            <a:r>
              <a:rPr lang="ru-RU" sz="2600" dirty="0" smtClean="0">
                <a:latin typeface="Times New Roman" pitchFamily="18" charset="0"/>
                <a:cs typeface="Times New Roman" pitchFamily="18" charset="0"/>
              </a:rPr>
              <a:t>2</a:t>
            </a:r>
            <a:r>
              <a:rPr lang="ru-RU" sz="2600" dirty="0" smtClean="0">
                <a:latin typeface="Times New Roman" pitchFamily="18" charset="0"/>
                <a:cs typeface="Times New Roman" pitchFamily="18" charset="0"/>
              </a:rPr>
              <a:t>) приказа Министерства образования и науки Российской Федерации</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от 17.05.2012 № 413 (с изменениями 2014–2020 гг</a:t>
            </a:r>
            <a:r>
              <a:rPr lang="ru-RU" sz="2600" dirty="0" smtClean="0">
                <a:latin typeface="Times New Roman" pitchFamily="18" charset="0"/>
                <a:cs typeface="Times New Roman" pitchFamily="18" charset="0"/>
              </a:rPr>
              <a:t>.). Детализированные </a:t>
            </a:r>
            <a:r>
              <a:rPr lang="ru-RU" sz="2600" dirty="0" smtClean="0">
                <a:latin typeface="Times New Roman" pitchFamily="18" charset="0"/>
                <a:cs typeface="Times New Roman" pitchFamily="18" charset="0"/>
              </a:rPr>
              <a:t>требования к результатам освоения </a:t>
            </a:r>
            <a:r>
              <a:rPr lang="ru-RU" sz="2600" dirty="0" smtClean="0">
                <a:latin typeface="Times New Roman" pitchFamily="18" charset="0"/>
                <a:cs typeface="Times New Roman" pitchFamily="18" charset="0"/>
              </a:rPr>
              <a:t>основной образовательной </a:t>
            </a:r>
            <a:r>
              <a:rPr lang="ru-RU" sz="2600" dirty="0" smtClean="0">
                <a:latin typeface="Times New Roman" pitchFamily="18" charset="0"/>
                <a:cs typeface="Times New Roman" pitchFamily="18" charset="0"/>
              </a:rPr>
              <a:t>программы среднего общего образования, проверяемые </a:t>
            </a:r>
            <a:r>
              <a:rPr lang="ru-RU" sz="2600" dirty="0" smtClean="0">
                <a:latin typeface="Times New Roman" pitchFamily="18" charset="0"/>
                <a:cs typeface="Times New Roman" pitchFamily="18" charset="0"/>
              </a:rPr>
              <a:t>на основе </a:t>
            </a:r>
            <a:r>
              <a:rPr lang="ru-RU" sz="2600" dirty="0" smtClean="0">
                <a:latin typeface="Times New Roman" pitchFamily="18" charset="0"/>
                <a:cs typeface="Times New Roman" pitchFamily="18" charset="0"/>
              </a:rPr>
              <a:t>изменённого в 2022 г. ФГОС, являются преемственными </a:t>
            </a:r>
            <a:r>
              <a:rPr lang="ru-RU" sz="2600" dirty="0" smtClean="0">
                <a:latin typeface="Times New Roman" pitchFamily="18" charset="0"/>
                <a:cs typeface="Times New Roman" pitchFamily="18" charset="0"/>
              </a:rPr>
              <a:t>по отношению </a:t>
            </a:r>
            <a:r>
              <a:rPr lang="ru-RU" sz="2600" dirty="0" smtClean="0">
                <a:latin typeface="Times New Roman" pitchFamily="18" charset="0"/>
                <a:cs typeface="Times New Roman" pitchFamily="18" charset="0"/>
              </a:rPr>
              <a:t>к требованиям ФГОС 2012 г.</a:t>
            </a:r>
            <a:br>
              <a:rPr lang="ru-RU" sz="2600" dirty="0" smtClean="0">
                <a:latin typeface="Times New Roman" pitchFamily="18" charset="0"/>
                <a:cs typeface="Times New Roman" pitchFamily="18" charset="0"/>
              </a:rPr>
            </a:br>
            <a:endParaRPr lang="ru-RU" sz="2600" dirty="0" smtClean="0">
              <a:latin typeface="Times New Roman" pitchFamily="18" charset="0"/>
              <a:cs typeface="Times New Roman" pitchFamily="18" charset="0"/>
            </a:endParaRPr>
          </a:p>
          <a:p>
            <a:pPr marL="72000" indent="0" algn="just">
              <a:buNone/>
            </a:pPr>
            <a:r>
              <a:rPr lang="ru-RU" sz="2600" dirty="0" smtClean="0">
                <a:latin typeface="Times New Roman" pitchFamily="18" charset="0"/>
                <a:cs typeface="Times New Roman" pitchFamily="18" charset="0"/>
              </a:rPr>
              <a:t>При </a:t>
            </a:r>
            <a:r>
              <a:rPr lang="ru-RU" sz="2600" dirty="0" smtClean="0">
                <a:latin typeface="Times New Roman" pitchFamily="18" charset="0"/>
                <a:cs typeface="Times New Roman" pitchFamily="18" charset="0"/>
              </a:rPr>
              <a:t>разработке КИМ ЕГЭ учитывается содержание федеральной</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образовательной программы среднего общего образования (приказ</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Министерства просвещения Российской Федерации от </a:t>
            </a:r>
            <a:r>
              <a:rPr lang="ru-RU" sz="2600" b="1" dirty="0" smtClean="0">
                <a:latin typeface="Times New Roman" pitchFamily="18" charset="0"/>
                <a:cs typeface="Times New Roman" pitchFamily="18" charset="0"/>
              </a:rPr>
              <a:t>18.05.2023 № 371</a:t>
            </a:r>
            <a:r>
              <a:rPr lang="ru-RU" sz="2600" dirty="0" smtClean="0">
                <a:latin typeface="Times New Roman" pitchFamily="18" charset="0"/>
                <a:cs typeface="Times New Roman" pitchFamily="18" charset="0"/>
              </a:rPr>
              <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«Об утверждении федеральной образовательной программы среднего общего</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образования») </a:t>
            </a:r>
            <a:endParaRPr lang="ru-RU" sz="2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850106"/>
          </a:xfrm>
          <a:solidFill>
            <a:schemeClr val="bg1"/>
          </a:solidFill>
          <a:ln w="38100">
            <a:solidFill>
              <a:srgbClr val="0070C0"/>
            </a:solidFill>
          </a:ln>
        </p:spPr>
        <p:txBody>
          <a:bodyPr>
            <a:normAutofit fontScale="90000"/>
          </a:bodyPr>
          <a:lstStyle/>
          <a:p>
            <a:pPr lvl="0"/>
            <a:r>
              <a:rPr lang="ru-RU" b="1" dirty="0" smtClean="0">
                <a:latin typeface="Times New Roman" pitchFamily="18" charset="0"/>
                <a:ea typeface="Calibri" pitchFamily="34" charset="0"/>
                <a:cs typeface="Times New Roman" pitchFamily="18" charset="0"/>
              </a:rPr>
              <a:t/>
            </a:r>
            <a:br>
              <a:rPr lang="ru-RU" b="1" dirty="0" smtClean="0">
                <a:latin typeface="Times New Roman" pitchFamily="18" charset="0"/>
                <a:ea typeface="Calibri" pitchFamily="34" charset="0"/>
                <a:cs typeface="Times New Roman" pitchFamily="18" charset="0"/>
              </a:rPr>
            </a:br>
            <a:r>
              <a:rPr lang="ru-RU" sz="3100" b="1" dirty="0" smtClean="0">
                <a:latin typeface="Times New Roman" pitchFamily="18" charset="0"/>
                <a:ea typeface="Calibri" pitchFamily="34" charset="0"/>
                <a:cs typeface="Times New Roman" pitchFamily="18" charset="0"/>
              </a:rPr>
              <a:t>Принципы разработки заданий КИМ ЕГЭ </a:t>
            </a:r>
            <a:r>
              <a:rPr lang="ru-RU" sz="800" dirty="0" smtClean="0">
                <a:latin typeface="Arial" pitchFamily="34" charset="0"/>
                <a:cs typeface="Arial" pitchFamily="34" charset="0"/>
              </a:rPr>
              <a:t/>
            </a:r>
            <a:br>
              <a:rPr lang="ru-RU" sz="800" dirty="0" smtClean="0">
                <a:latin typeface="Arial" pitchFamily="34" charset="0"/>
                <a:cs typeface="Arial" pitchFamily="34" charset="0"/>
              </a:rPr>
            </a:br>
            <a:endParaRPr lang="ru-RU" dirty="0"/>
          </a:p>
        </p:txBody>
      </p:sp>
      <p:sp>
        <p:nvSpPr>
          <p:cNvPr id="6" name="Содержимое 5"/>
          <p:cNvSpPr>
            <a:spLocks noGrp="1"/>
          </p:cNvSpPr>
          <p:nvPr>
            <p:ph idx="1"/>
          </p:nvPr>
        </p:nvSpPr>
        <p:spPr>
          <a:xfrm>
            <a:off x="457200" y="1340768"/>
            <a:ext cx="8229600" cy="5184576"/>
          </a:xfr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pPr marL="108000" indent="0" algn="just">
              <a:spcBef>
                <a:spcPts val="0"/>
              </a:spcBef>
              <a:buNone/>
            </a:pPr>
            <a:r>
              <a:rPr lang="ru-RU" sz="2400" dirty="0" smtClean="0"/>
              <a:t>	Включённые </a:t>
            </a:r>
            <a:r>
              <a:rPr lang="ru-RU" sz="2400" dirty="0" smtClean="0"/>
              <a:t>в КИМ ЕГЭ задания выявляют </a:t>
            </a:r>
            <a:r>
              <a:rPr lang="ru-RU" sz="2400" dirty="0" smtClean="0"/>
              <a:t>достижение </a:t>
            </a:r>
            <a:r>
              <a:rPr lang="ru-RU" sz="2400" dirty="0" err="1" smtClean="0"/>
              <a:t>метапредметных</a:t>
            </a:r>
            <a:r>
              <a:rPr lang="ru-RU" sz="2400" dirty="0" smtClean="0"/>
              <a:t> </a:t>
            </a:r>
            <a:r>
              <a:rPr lang="ru-RU" sz="2400" dirty="0" smtClean="0"/>
              <a:t>и предметных результатов освоения </a:t>
            </a:r>
            <a:r>
              <a:rPr lang="ru-RU" sz="2400" dirty="0" smtClean="0"/>
              <a:t>основной образовательной </a:t>
            </a:r>
            <a:r>
              <a:rPr lang="ru-RU" sz="2400" dirty="0" smtClean="0"/>
              <a:t>программы среднего общего образования. При </a:t>
            </a:r>
            <a:r>
              <a:rPr lang="ru-RU" sz="2400" dirty="0" smtClean="0"/>
              <a:t>выполнении заданий</a:t>
            </a:r>
            <a:r>
              <a:rPr lang="ru-RU" sz="2400" dirty="0" smtClean="0"/>
              <a:t>, помимо предметных знаний, умений, навыков и </a:t>
            </a:r>
            <a:r>
              <a:rPr lang="ru-RU" sz="2400" dirty="0" smtClean="0"/>
              <a:t>способов познавательной </a:t>
            </a:r>
            <a:r>
              <a:rPr lang="ru-RU" sz="2400" dirty="0" smtClean="0"/>
              <a:t>деятельности, востребованы также универсальные </a:t>
            </a:r>
            <a:r>
              <a:rPr lang="ru-RU" sz="2400" dirty="0" smtClean="0"/>
              <a:t>учебные познавательные, коммуникативные </a:t>
            </a:r>
            <a:r>
              <a:rPr lang="ru-RU" sz="2400" dirty="0" smtClean="0"/>
              <a:t>и регулятивные (</a:t>
            </a:r>
            <a:r>
              <a:rPr lang="ru-RU" sz="2400" dirty="0" smtClean="0"/>
              <a:t>самоорганизация и </a:t>
            </a:r>
            <a:r>
              <a:rPr lang="ru-RU" sz="2400" dirty="0" smtClean="0"/>
              <a:t>самоконтроль) </a:t>
            </a:r>
            <a:r>
              <a:rPr lang="ru-RU" sz="2400" dirty="0" smtClean="0"/>
              <a:t>действия. </a:t>
            </a:r>
          </a:p>
          <a:p>
            <a:pPr marL="108000" indent="0" algn="just">
              <a:spcBef>
                <a:spcPts val="0"/>
              </a:spcBef>
              <a:buNone/>
            </a:pPr>
            <a:r>
              <a:rPr lang="ru-RU" sz="2400" dirty="0" smtClean="0"/>
              <a:t>           Перечень </a:t>
            </a:r>
            <a:r>
              <a:rPr lang="ru-RU" sz="2400" dirty="0" smtClean="0"/>
              <a:t>проверяемых элементов содержания составлен на </a:t>
            </a:r>
            <a:r>
              <a:rPr lang="ru-RU" sz="2400" dirty="0" smtClean="0"/>
              <a:t>базе федеральной образовательной программы </a:t>
            </a:r>
            <a:r>
              <a:rPr lang="ru-RU" sz="2400" dirty="0" smtClean="0"/>
              <a:t>среднего общего </a:t>
            </a:r>
            <a:r>
              <a:rPr lang="ru-RU" sz="2400" dirty="0" smtClean="0"/>
              <a:t>образования по </a:t>
            </a:r>
            <a:r>
              <a:rPr lang="ru-RU" sz="2400" dirty="0" smtClean="0"/>
              <a:t>обществознанию</a:t>
            </a:r>
            <a:r>
              <a:rPr lang="ru-RU" sz="2400" dirty="0" smtClean="0"/>
              <a:t>.</a:t>
            </a:r>
            <a:endParaRPr lang="ru-RU" sz="24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4082"/>
          </a:xfrm>
          <a:solidFill>
            <a:schemeClr val="bg1"/>
          </a:solidFill>
          <a:ln w="38100">
            <a:solidFill>
              <a:srgbClr val="0070C0"/>
            </a:solidFill>
          </a:ln>
        </p:spPr>
        <p:txBody>
          <a:bodyPr>
            <a:normAutofit fontScale="90000"/>
          </a:bodyPr>
          <a:lstStyle/>
          <a:p>
            <a:pPr lvl="0"/>
            <a:r>
              <a:rPr lang="ru-RU" b="1" dirty="0" smtClean="0">
                <a:latin typeface="Times New Roman" pitchFamily="18" charset="0"/>
                <a:ea typeface="Calibri" pitchFamily="34" charset="0"/>
                <a:cs typeface="Times New Roman" pitchFamily="18" charset="0"/>
              </a:rPr>
              <a:t/>
            </a:r>
            <a:br>
              <a:rPr lang="ru-RU" b="1" dirty="0" smtClean="0">
                <a:latin typeface="Times New Roman" pitchFamily="18" charset="0"/>
                <a:ea typeface="Calibri" pitchFamily="34" charset="0"/>
                <a:cs typeface="Times New Roman" pitchFamily="18" charset="0"/>
              </a:rPr>
            </a:br>
            <a:r>
              <a:rPr lang="ru-RU" sz="3100" b="1" dirty="0" smtClean="0">
                <a:latin typeface="Times New Roman" pitchFamily="18" charset="0"/>
                <a:ea typeface="Calibri" pitchFamily="34" charset="0"/>
                <a:cs typeface="Times New Roman" pitchFamily="18" charset="0"/>
              </a:rPr>
              <a:t>Принципы разработки заданий КИМ ЕГЭ </a:t>
            </a:r>
            <a:r>
              <a:rPr lang="ru-RU" sz="800" dirty="0" smtClean="0">
                <a:latin typeface="Arial" pitchFamily="34" charset="0"/>
                <a:cs typeface="Arial" pitchFamily="34" charset="0"/>
              </a:rPr>
              <a:t/>
            </a:r>
            <a:br>
              <a:rPr lang="ru-RU" sz="800" dirty="0" smtClean="0">
                <a:latin typeface="Arial" pitchFamily="34" charset="0"/>
                <a:cs typeface="Arial" pitchFamily="34" charset="0"/>
              </a:rPr>
            </a:br>
            <a:endParaRPr lang="ru-RU" dirty="0"/>
          </a:p>
        </p:txBody>
      </p:sp>
      <p:sp>
        <p:nvSpPr>
          <p:cNvPr id="6" name="Содержимое 5"/>
          <p:cNvSpPr>
            <a:spLocks noGrp="1"/>
          </p:cNvSpPr>
          <p:nvPr>
            <p:ph idx="1"/>
          </p:nvPr>
        </p:nvSpPr>
        <p:spPr>
          <a:xfrm>
            <a:off x="457200" y="1052736"/>
            <a:ext cx="8229600" cy="5616624"/>
          </a:xfr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144000" indent="0" algn="just">
              <a:lnSpc>
                <a:spcPct val="120000"/>
              </a:lnSpc>
              <a:spcBef>
                <a:spcPts val="0"/>
              </a:spcBef>
              <a:buNone/>
            </a:pPr>
            <a:r>
              <a:rPr lang="ru-RU" sz="2400" dirty="0" smtClean="0"/>
              <a:t>	</a:t>
            </a:r>
            <a:r>
              <a:rPr lang="ru-RU" sz="2900" dirty="0" smtClean="0"/>
              <a:t>В </a:t>
            </a:r>
            <a:r>
              <a:rPr lang="ru-RU" sz="2900" dirty="0" smtClean="0"/>
              <a:t>основе модели экзаменационной работы – </a:t>
            </a:r>
            <a:r>
              <a:rPr lang="ru-RU" sz="2900" dirty="0" err="1" smtClean="0"/>
              <a:t>деятельностный</a:t>
            </a:r>
            <a:r>
              <a:rPr lang="ru-RU" sz="2900" dirty="0" smtClean="0"/>
              <a:t> подход</a:t>
            </a:r>
            <a:r>
              <a:rPr lang="ru-RU" sz="2900" dirty="0" smtClean="0"/>
              <a:t>, позволяющий </a:t>
            </a:r>
            <a:r>
              <a:rPr lang="ru-RU" sz="2900" dirty="0" smtClean="0"/>
              <a:t>осуществить </a:t>
            </a:r>
            <a:r>
              <a:rPr lang="ru-RU" sz="2900" dirty="0" err="1" smtClean="0"/>
              <a:t>многоаспектную</a:t>
            </a:r>
            <a:r>
              <a:rPr lang="ru-RU" sz="2900" dirty="0" smtClean="0"/>
              <a:t> проверку широкого </a:t>
            </a:r>
            <a:r>
              <a:rPr lang="ru-RU" sz="2900" dirty="0" smtClean="0"/>
              <a:t>спектра предметных </a:t>
            </a:r>
            <a:r>
              <a:rPr lang="ru-RU" sz="2900" dirty="0" smtClean="0"/>
              <a:t>умений, видов познавательной деятельности и знаний </a:t>
            </a:r>
            <a:r>
              <a:rPr lang="ru-RU" sz="2900" dirty="0" smtClean="0"/>
              <a:t>об обществе </a:t>
            </a:r>
            <a:r>
              <a:rPr lang="ru-RU" sz="2900" dirty="0" smtClean="0"/>
              <a:t>в единстве его сфер и базовых институтов, о социальных </a:t>
            </a:r>
            <a:r>
              <a:rPr lang="ru-RU" sz="2900" dirty="0" smtClean="0"/>
              <a:t>качествах личности </a:t>
            </a:r>
            <a:r>
              <a:rPr lang="ru-RU" sz="2900" dirty="0" smtClean="0"/>
              <a:t>и об условиях их формирования, о важнейших </a:t>
            </a:r>
            <a:r>
              <a:rPr lang="ru-RU" sz="2900" dirty="0" smtClean="0"/>
              <a:t>экономических явлениях </a:t>
            </a:r>
            <a:r>
              <a:rPr lang="ru-RU" sz="2900" dirty="0" smtClean="0"/>
              <a:t>и процессах, политике и праве, социальных отношениях, </a:t>
            </a:r>
            <a:r>
              <a:rPr lang="ru-RU" sz="2900" dirty="0" smtClean="0"/>
              <a:t>духовной жизни </a:t>
            </a:r>
            <a:r>
              <a:rPr lang="ru-RU" sz="2900" dirty="0" smtClean="0"/>
              <a:t>общества. Содержание экзаменационной работы </a:t>
            </a:r>
            <a:r>
              <a:rPr lang="ru-RU" sz="2900" dirty="0" smtClean="0"/>
              <a:t>отражает интегральный </a:t>
            </a:r>
            <a:r>
              <a:rPr lang="ru-RU" sz="2900" dirty="0" smtClean="0"/>
              <a:t>характер обществоведческого курса: в совокупности </a:t>
            </a:r>
            <a:r>
              <a:rPr lang="ru-RU" sz="2900" dirty="0" smtClean="0"/>
              <a:t>задания охватывают </a:t>
            </a:r>
            <a:r>
              <a:rPr lang="ru-RU" sz="2900" dirty="0" smtClean="0"/>
              <a:t>основные разделы курса, базовые положения </a:t>
            </a:r>
            <a:r>
              <a:rPr lang="ru-RU" sz="2900" dirty="0" smtClean="0"/>
              <a:t>различных областей обществознания.</a:t>
            </a:r>
          </a:p>
          <a:p>
            <a:pPr marL="144000" indent="0" algn="just">
              <a:lnSpc>
                <a:spcPct val="120000"/>
              </a:lnSpc>
              <a:spcBef>
                <a:spcPts val="0"/>
              </a:spcBef>
              <a:buNone/>
            </a:pPr>
            <a:r>
              <a:rPr lang="ru-RU" sz="2900" dirty="0" smtClean="0"/>
              <a:t>	</a:t>
            </a:r>
            <a:r>
              <a:rPr lang="ru-RU" sz="2900" dirty="0" smtClean="0"/>
              <a:t>При </a:t>
            </a:r>
            <a:r>
              <a:rPr lang="ru-RU" sz="2900" dirty="0" smtClean="0"/>
              <a:t>отборе материала для составления заданий ЕГЭ </a:t>
            </a:r>
            <a:r>
              <a:rPr lang="ru-RU" sz="2900" dirty="0" smtClean="0"/>
              <a:t>по обществознанию </a:t>
            </a:r>
            <a:r>
              <a:rPr lang="ru-RU" sz="2900" dirty="0" smtClean="0"/>
              <a:t>акцент сделан на преобладании российского </a:t>
            </a:r>
            <a:r>
              <a:rPr lang="ru-RU" sz="2900" dirty="0" smtClean="0"/>
              <a:t>контекста в </a:t>
            </a:r>
            <a:r>
              <a:rPr lang="ru-RU" sz="2900" dirty="0" smtClean="0"/>
              <a:t>содержании. В структуре работы есть самостоятельный блок </a:t>
            </a:r>
            <a:r>
              <a:rPr lang="ru-RU" sz="2900" dirty="0" smtClean="0"/>
              <a:t>заданий с </a:t>
            </a:r>
            <a:r>
              <a:rPr lang="ru-RU" sz="2900" dirty="0" smtClean="0"/>
              <a:t>кратким ответом по российскому законодательству, добавлено </a:t>
            </a:r>
            <a:r>
              <a:rPr lang="ru-RU" sz="2900" dirty="0" smtClean="0"/>
              <a:t>задание с </a:t>
            </a:r>
            <a:r>
              <a:rPr lang="ru-RU" sz="2900" dirty="0" smtClean="0"/>
              <a:t>развёрнутым ответом по Конституции Российской Федерации</a:t>
            </a:r>
            <a:r>
              <a:rPr lang="ru-RU" sz="2900" dirty="0" smtClean="0"/>
              <a:t>. </a:t>
            </a:r>
          </a:p>
          <a:p>
            <a:pPr marL="144000" indent="0" algn="just">
              <a:lnSpc>
                <a:spcPct val="120000"/>
              </a:lnSpc>
              <a:spcBef>
                <a:spcPts val="0"/>
              </a:spcBef>
              <a:buNone/>
            </a:pPr>
            <a:r>
              <a:rPr lang="ru-RU" sz="2900" dirty="0" smtClean="0"/>
              <a:t>	</a:t>
            </a:r>
            <a:r>
              <a:rPr lang="ru-RU" sz="2900" dirty="0" smtClean="0"/>
              <a:t>Задания </a:t>
            </a:r>
            <a:r>
              <a:rPr lang="ru-RU" sz="2900" dirty="0" smtClean="0"/>
              <a:t>КИМ различаются по характеру и уровню сложности, </a:t>
            </a:r>
            <a:r>
              <a:rPr lang="ru-RU" sz="2900" dirty="0" smtClean="0"/>
              <a:t>который определяется </a:t>
            </a:r>
            <a:r>
              <a:rPr lang="ru-RU" sz="2900" dirty="0" smtClean="0"/>
              <a:t>способом познавательной деятельности, необходимым </a:t>
            </a:r>
            <a:r>
              <a:rPr lang="ru-RU" sz="2900" dirty="0" smtClean="0"/>
              <a:t>для выполнения </a:t>
            </a:r>
            <a:r>
              <a:rPr lang="ru-RU" sz="2900" dirty="0" smtClean="0"/>
              <a:t>задания. Выполнение заданий КИМ предполагает </a:t>
            </a:r>
            <a:r>
              <a:rPr lang="ru-RU" sz="2900" dirty="0" smtClean="0"/>
              <a:t>такие интеллектуальные </a:t>
            </a:r>
            <a:r>
              <a:rPr lang="ru-RU" sz="2900" dirty="0" smtClean="0"/>
              <a:t>действия, как распознавание, воспроизведение</a:t>
            </a:r>
            <a:r>
              <a:rPr lang="ru-RU" sz="2900" dirty="0" smtClean="0"/>
              <a:t>, извлечение</a:t>
            </a:r>
            <a:r>
              <a:rPr lang="ru-RU" sz="2900" dirty="0" smtClean="0"/>
              <a:t>, классификация, систематизация, сравнение, конкретизация</a:t>
            </a:r>
            <a:r>
              <a:rPr lang="ru-RU" sz="2900" dirty="0" smtClean="0"/>
              <a:t>, применение </a:t>
            </a:r>
            <a:r>
              <a:rPr lang="ru-RU" sz="2900" dirty="0" smtClean="0"/>
              <a:t>знаний (по образцу или в новом контексте), объяснение</a:t>
            </a:r>
            <a:r>
              <a:rPr lang="ru-RU" sz="2900" dirty="0" smtClean="0"/>
              <a:t>, аргументация</a:t>
            </a:r>
            <a:r>
              <a:rPr lang="ru-RU" sz="2900" dirty="0" smtClean="0"/>
              <a:t>, оценивание и др. Задания повышенного и высокого </a:t>
            </a:r>
            <a:r>
              <a:rPr lang="ru-RU" sz="2900" dirty="0" smtClean="0"/>
              <a:t>уровней сложности</a:t>
            </a:r>
            <a:r>
              <a:rPr lang="ru-RU" sz="2900" dirty="0" smtClean="0"/>
              <a:t>, в отличие от базовых, предусматривают, как правило</a:t>
            </a:r>
            <a:r>
              <a:rPr lang="ru-RU" sz="2900" dirty="0" smtClean="0"/>
              <a:t>, комплексную </a:t>
            </a:r>
            <a:r>
              <a:rPr lang="ru-RU" sz="2900" dirty="0" smtClean="0"/>
              <a:t>по своему характеру познавательную деятельность. </a:t>
            </a:r>
            <a:endParaRPr lang="ru-RU" sz="29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4082"/>
          </a:xfrm>
          <a:solidFill>
            <a:schemeClr val="bg1"/>
          </a:solidFill>
          <a:ln w="38100">
            <a:solidFill>
              <a:srgbClr val="0070C0"/>
            </a:solidFill>
          </a:ln>
        </p:spPr>
        <p:txBody>
          <a:bodyPr>
            <a:normAutofit fontScale="90000"/>
          </a:bodyPr>
          <a:lstStyle/>
          <a:p>
            <a:pPr lvl="0"/>
            <a:r>
              <a:rPr lang="ru-RU" b="1" dirty="0" smtClean="0">
                <a:latin typeface="Times New Roman" pitchFamily="18" charset="0"/>
                <a:ea typeface="Calibri" pitchFamily="34" charset="0"/>
                <a:cs typeface="Times New Roman" pitchFamily="18" charset="0"/>
              </a:rPr>
              <a:t/>
            </a:r>
            <a:br>
              <a:rPr lang="ru-RU" b="1" dirty="0" smtClean="0">
                <a:latin typeface="Times New Roman" pitchFamily="18" charset="0"/>
                <a:ea typeface="Calibri" pitchFamily="34" charset="0"/>
                <a:cs typeface="Times New Roman" pitchFamily="18" charset="0"/>
              </a:rPr>
            </a:br>
            <a:r>
              <a:rPr lang="ru-RU" sz="3100" b="1" dirty="0" smtClean="0">
                <a:latin typeface="Times New Roman" pitchFamily="18" charset="0"/>
                <a:ea typeface="Calibri" pitchFamily="34" charset="0"/>
                <a:cs typeface="Times New Roman" pitchFamily="18" charset="0"/>
              </a:rPr>
              <a:t>Принципы разработки заданий КИМ ЕГЭ </a:t>
            </a:r>
            <a:r>
              <a:rPr lang="ru-RU" sz="800" dirty="0" smtClean="0">
                <a:latin typeface="Arial" pitchFamily="34" charset="0"/>
                <a:cs typeface="Arial" pitchFamily="34" charset="0"/>
              </a:rPr>
              <a:t/>
            </a:r>
            <a:br>
              <a:rPr lang="ru-RU" sz="800" dirty="0" smtClean="0">
                <a:latin typeface="Arial" pitchFamily="34" charset="0"/>
                <a:cs typeface="Arial" pitchFamily="34" charset="0"/>
              </a:rPr>
            </a:br>
            <a:endParaRPr lang="ru-RU" dirty="0"/>
          </a:p>
        </p:txBody>
      </p:sp>
      <p:sp>
        <p:nvSpPr>
          <p:cNvPr id="6" name="Содержимое 5"/>
          <p:cNvSpPr>
            <a:spLocks noGrp="1"/>
          </p:cNvSpPr>
          <p:nvPr>
            <p:ph idx="1"/>
          </p:nvPr>
        </p:nvSpPr>
        <p:spPr>
          <a:xfrm>
            <a:off x="467544" y="980728"/>
            <a:ext cx="8229600" cy="5616624"/>
          </a:xfr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marL="144000" indent="0" algn="just">
              <a:lnSpc>
                <a:spcPct val="120000"/>
              </a:lnSpc>
              <a:spcBef>
                <a:spcPts val="0"/>
              </a:spcBef>
              <a:buNone/>
            </a:pPr>
            <a:r>
              <a:rPr lang="ru-RU" sz="2400" dirty="0" smtClean="0"/>
              <a:t>	</a:t>
            </a:r>
            <a:r>
              <a:rPr lang="ru-RU" sz="4300" b="1" dirty="0" smtClean="0">
                <a:latin typeface="Times New Roman" pitchFamily="18" charset="0"/>
                <a:cs typeface="Times New Roman" pitchFamily="18" charset="0"/>
              </a:rPr>
              <a:t> </a:t>
            </a:r>
            <a:r>
              <a:rPr lang="ru-RU" sz="4900" b="1" dirty="0" smtClean="0">
                <a:latin typeface="Times New Roman" pitchFamily="18" charset="0"/>
                <a:cs typeface="Times New Roman" pitchFamily="18" charset="0"/>
              </a:rPr>
              <a:t>К основным принципам отбора конкретных объектов проверки </a:t>
            </a:r>
            <a:r>
              <a:rPr lang="ru-RU" sz="4900" b="1" dirty="0" smtClean="0">
                <a:latin typeface="Times New Roman" pitchFamily="18" charset="0"/>
                <a:cs typeface="Times New Roman" pitchFamily="18" charset="0"/>
              </a:rPr>
              <a:t>следует отнести</a:t>
            </a:r>
            <a:r>
              <a:rPr lang="ru-RU" sz="4900" dirty="0" smtClean="0">
                <a:latin typeface="Times New Roman" pitchFamily="18" charset="0"/>
                <a:cs typeface="Times New Roman" pitchFamily="18" charset="0"/>
              </a:rPr>
              <a:t>:</a:t>
            </a:r>
          </a:p>
          <a:p>
            <a:pPr marL="144000" indent="0" algn="just">
              <a:lnSpc>
                <a:spcPct val="120000"/>
              </a:lnSpc>
              <a:spcBef>
                <a:spcPts val="0"/>
              </a:spcBef>
              <a:buNone/>
            </a:pPr>
            <a:r>
              <a:rPr lang="ru-RU" sz="4900" dirty="0" smtClean="0">
                <a:latin typeface="Times New Roman" pitchFamily="18" charset="0"/>
                <a:cs typeface="Times New Roman" pitchFamily="18" charset="0"/>
              </a:rPr>
              <a:t>– </a:t>
            </a:r>
            <a:r>
              <a:rPr lang="ru-RU" sz="4900" dirty="0" smtClean="0">
                <a:latin typeface="Times New Roman" pitchFamily="18" charset="0"/>
                <a:cs typeface="Times New Roman" pitchFamily="18" charset="0"/>
              </a:rPr>
              <a:t>представление в КИМ всех содержательных разделов курса с </a:t>
            </a:r>
            <a:r>
              <a:rPr lang="ru-RU" sz="4900" dirty="0" smtClean="0">
                <a:latin typeface="Times New Roman" pitchFamily="18" charset="0"/>
                <a:cs typeface="Times New Roman" pitchFamily="18" charset="0"/>
              </a:rPr>
              <a:t>учётом степени </a:t>
            </a:r>
            <a:r>
              <a:rPr lang="ru-RU" sz="4900" dirty="0" smtClean="0">
                <a:latin typeface="Times New Roman" pitchFamily="18" charset="0"/>
                <a:cs typeface="Times New Roman" pitchFamily="18" charset="0"/>
              </a:rPr>
              <a:t>их раскрытия в учебниках 6–11 классов, </a:t>
            </a:r>
            <a:r>
              <a:rPr lang="ru-RU" sz="4900" dirty="0" smtClean="0">
                <a:latin typeface="Times New Roman" pitchFamily="18" charset="0"/>
                <a:cs typeface="Times New Roman" pitchFamily="18" charset="0"/>
              </a:rPr>
              <a:t>допущенных Министерством </a:t>
            </a:r>
            <a:r>
              <a:rPr lang="ru-RU" sz="4900" dirty="0" smtClean="0">
                <a:latin typeface="Times New Roman" pitchFamily="18" charset="0"/>
                <a:cs typeface="Times New Roman" pitchFamily="18" charset="0"/>
              </a:rPr>
              <a:t>просвещения Российской Федерации к </a:t>
            </a:r>
            <a:r>
              <a:rPr lang="ru-RU" sz="4900" dirty="0" smtClean="0">
                <a:latin typeface="Times New Roman" pitchFamily="18" charset="0"/>
                <a:cs typeface="Times New Roman" pitchFamily="18" charset="0"/>
              </a:rPr>
              <a:t>использованию при </a:t>
            </a:r>
            <a:r>
              <a:rPr lang="ru-RU" sz="4900" dirty="0" smtClean="0">
                <a:latin typeface="Times New Roman" pitchFamily="18" charset="0"/>
                <a:cs typeface="Times New Roman" pitchFamily="18" charset="0"/>
              </a:rPr>
              <a:t>реализации имеющих государственную </a:t>
            </a:r>
            <a:r>
              <a:rPr lang="ru-RU" sz="4900" dirty="0" smtClean="0">
                <a:latin typeface="Times New Roman" pitchFamily="18" charset="0"/>
                <a:cs typeface="Times New Roman" pitchFamily="18" charset="0"/>
              </a:rPr>
              <a:t>аккредитацию образовательных </a:t>
            </a:r>
            <a:r>
              <a:rPr lang="ru-RU" sz="4900" dirty="0" smtClean="0">
                <a:latin typeface="Times New Roman" pitchFamily="18" charset="0"/>
                <a:cs typeface="Times New Roman" pitchFamily="18" charset="0"/>
              </a:rPr>
              <a:t>программ среднего общего образования;</a:t>
            </a:r>
            <a:br>
              <a:rPr lang="ru-RU" sz="4900" dirty="0" smtClean="0">
                <a:latin typeface="Times New Roman" pitchFamily="18" charset="0"/>
                <a:cs typeface="Times New Roman" pitchFamily="18" charset="0"/>
              </a:rPr>
            </a:br>
            <a:r>
              <a:rPr lang="ru-RU" sz="4900" dirty="0" smtClean="0">
                <a:latin typeface="Times New Roman" pitchFamily="18" charset="0"/>
                <a:cs typeface="Times New Roman" pitchFamily="18" charset="0"/>
              </a:rPr>
              <a:t>– соблюдение баланса между формализуемыми элементами </a:t>
            </a:r>
            <a:r>
              <a:rPr lang="ru-RU" sz="4900" dirty="0" smtClean="0">
                <a:latin typeface="Times New Roman" pitchFamily="18" charset="0"/>
                <a:cs typeface="Times New Roman" pitchFamily="18" charset="0"/>
              </a:rPr>
              <a:t>знаний и </a:t>
            </a:r>
            <a:r>
              <a:rPr lang="ru-RU" sz="4900" dirty="0" smtClean="0">
                <a:latin typeface="Times New Roman" pitchFamily="18" charset="0"/>
                <a:cs typeface="Times New Roman" pitchFamily="18" charset="0"/>
              </a:rPr>
              <a:t>теми компонентами проверки, которые требуют </a:t>
            </a:r>
            <a:r>
              <a:rPr lang="ru-RU" sz="4900" dirty="0" smtClean="0">
                <a:latin typeface="Times New Roman" pitchFamily="18" charset="0"/>
                <a:cs typeface="Times New Roman" pitchFamily="18" charset="0"/>
              </a:rPr>
              <a:t>свободно конструируемого </a:t>
            </a:r>
            <a:r>
              <a:rPr lang="ru-RU" sz="4900" dirty="0" smtClean="0">
                <a:latin typeface="Times New Roman" pitchFamily="18" charset="0"/>
                <a:cs typeface="Times New Roman" pitchFamily="18" charset="0"/>
              </a:rPr>
              <a:t>ответа.</a:t>
            </a:r>
            <a:br>
              <a:rPr lang="ru-RU" sz="4900" dirty="0" smtClean="0">
                <a:latin typeface="Times New Roman" pitchFamily="18" charset="0"/>
                <a:cs typeface="Times New Roman" pitchFamily="18" charset="0"/>
              </a:rPr>
            </a:br>
            <a:r>
              <a:rPr lang="ru-RU" sz="4900" dirty="0" smtClean="0">
                <a:latin typeface="Times New Roman" pitchFamily="18" charset="0"/>
                <a:cs typeface="Times New Roman" pitchFamily="18" charset="0"/>
              </a:rPr>
              <a:t>	</a:t>
            </a:r>
            <a:r>
              <a:rPr lang="ru-RU" sz="4900" b="1" dirty="0" smtClean="0">
                <a:latin typeface="Times New Roman" pitchFamily="18" charset="0"/>
                <a:cs typeface="Times New Roman" pitchFamily="18" charset="0"/>
              </a:rPr>
              <a:t>К </a:t>
            </a:r>
            <a:r>
              <a:rPr lang="ru-RU" sz="4900" b="1" dirty="0" smtClean="0">
                <a:latin typeface="Times New Roman" pitchFamily="18" charset="0"/>
                <a:cs typeface="Times New Roman" pitchFamily="18" charset="0"/>
              </a:rPr>
              <a:t>основным принципам отбора моделей заданий и </a:t>
            </a:r>
            <a:r>
              <a:rPr lang="ru-RU" sz="4900" b="1" dirty="0" smtClean="0">
                <a:latin typeface="Times New Roman" pitchFamily="18" charset="0"/>
                <a:cs typeface="Times New Roman" pitchFamily="18" charset="0"/>
              </a:rPr>
              <a:t>формирования структуры </a:t>
            </a:r>
            <a:r>
              <a:rPr lang="ru-RU" sz="4900" b="1" dirty="0" smtClean="0">
                <a:latin typeface="Times New Roman" pitchFamily="18" charset="0"/>
                <a:cs typeface="Times New Roman" pitchFamily="18" charset="0"/>
              </a:rPr>
              <a:t>КИМ, помимо общих требований и подходов, можно отнести</a:t>
            </a:r>
            <a:r>
              <a:rPr lang="ru-RU" sz="4900" dirty="0" smtClean="0">
                <a:latin typeface="Times New Roman" pitchFamily="18" charset="0"/>
                <a:cs typeface="Times New Roman" pitchFamily="18" charset="0"/>
              </a:rPr>
              <a:t>:</a:t>
            </a:r>
          </a:p>
          <a:p>
            <a:pPr marL="144000" indent="0" algn="just">
              <a:lnSpc>
                <a:spcPct val="120000"/>
              </a:lnSpc>
              <a:spcBef>
                <a:spcPts val="0"/>
              </a:spcBef>
              <a:buNone/>
            </a:pPr>
            <a:r>
              <a:rPr lang="ru-RU" sz="4900" dirty="0" smtClean="0">
                <a:latin typeface="Times New Roman" pitchFamily="18" charset="0"/>
                <a:cs typeface="Times New Roman" pitchFamily="18" charset="0"/>
              </a:rPr>
              <a:t>– </a:t>
            </a:r>
            <a:r>
              <a:rPr lang="ru-RU" sz="4900" dirty="0" smtClean="0">
                <a:latin typeface="Times New Roman" pitchFamily="18" charset="0"/>
                <a:cs typeface="Times New Roman" pitchFamily="18" charset="0"/>
              </a:rPr>
              <a:t>использование для проверки основных объектов заданий </a:t>
            </a:r>
            <a:r>
              <a:rPr lang="ru-RU" sz="4900" dirty="0" smtClean="0">
                <a:latin typeface="Times New Roman" pitchFamily="18" charset="0"/>
                <a:cs typeface="Times New Roman" pitchFamily="18" charset="0"/>
              </a:rPr>
              <a:t>различных типов </a:t>
            </a:r>
            <a:r>
              <a:rPr lang="ru-RU" sz="4900" dirty="0" smtClean="0">
                <a:latin typeface="Times New Roman" pitchFamily="18" charset="0"/>
                <a:cs typeface="Times New Roman" pitchFamily="18" charset="0"/>
              </a:rPr>
              <a:t>и уровней сложности, что позволяет экзаменуемому более </a:t>
            </a:r>
            <a:r>
              <a:rPr lang="ru-RU" sz="4900" dirty="0" smtClean="0">
                <a:latin typeface="Times New Roman" pitchFamily="18" charset="0"/>
                <a:cs typeface="Times New Roman" pitchFamily="18" charset="0"/>
              </a:rPr>
              <a:t>полно продемонстрировать </a:t>
            </a:r>
            <a:r>
              <a:rPr lang="ru-RU" sz="4900" dirty="0" smtClean="0">
                <a:latin typeface="Times New Roman" pitchFamily="18" charset="0"/>
                <a:cs typeface="Times New Roman" pitchFamily="18" charset="0"/>
              </a:rPr>
              <a:t>свой уровень овладения данным </a:t>
            </a:r>
            <a:r>
              <a:rPr lang="ru-RU" sz="4900" dirty="0" smtClean="0">
                <a:latin typeface="Times New Roman" pitchFamily="18" charset="0"/>
                <a:cs typeface="Times New Roman" pitchFamily="18" charset="0"/>
              </a:rPr>
              <a:t>компонентом содержания</a:t>
            </a:r>
            <a:r>
              <a:rPr lang="ru-RU" sz="4900" dirty="0" smtClean="0">
                <a:latin typeface="Times New Roman" pitchFamily="18" charset="0"/>
                <a:cs typeface="Times New Roman" pitchFamily="18" charset="0"/>
              </a:rPr>
              <a:t>, умением, видом познавательной деятельности</a:t>
            </a:r>
            <a:r>
              <a:rPr lang="ru-RU" sz="4900" dirty="0" smtClean="0">
                <a:latin typeface="Times New Roman" pitchFamily="18" charset="0"/>
                <a:cs typeface="Times New Roman" pitchFamily="18" charset="0"/>
              </a:rPr>
              <a:t>;</a:t>
            </a:r>
          </a:p>
          <a:p>
            <a:pPr marL="144000" indent="0" algn="just">
              <a:lnSpc>
                <a:spcPct val="120000"/>
              </a:lnSpc>
              <a:spcBef>
                <a:spcPts val="0"/>
              </a:spcBef>
              <a:buNone/>
            </a:pPr>
            <a:r>
              <a:rPr lang="ru-RU" sz="4900" dirty="0" smtClean="0">
                <a:latin typeface="Times New Roman" pitchFamily="18" charset="0"/>
                <a:cs typeface="Times New Roman" pitchFamily="18" charset="0"/>
              </a:rPr>
              <a:t>– </a:t>
            </a:r>
            <a:r>
              <a:rPr lang="ru-RU" sz="4900" dirty="0" smtClean="0">
                <a:latin typeface="Times New Roman" pitchFamily="18" charset="0"/>
                <a:cs typeface="Times New Roman" pitchFamily="18" charset="0"/>
              </a:rPr>
              <a:t>соблюдение в каждой части работы принципа постепенного </a:t>
            </a:r>
            <a:r>
              <a:rPr lang="ru-RU" sz="4900" dirty="0" smtClean="0">
                <a:latin typeface="Times New Roman" pitchFamily="18" charset="0"/>
                <a:cs typeface="Times New Roman" pitchFamily="18" charset="0"/>
              </a:rPr>
              <a:t>перехода от </a:t>
            </a:r>
            <a:r>
              <a:rPr lang="ru-RU" sz="4900" dirty="0" smtClean="0">
                <a:latin typeface="Times New Roman" pitchFamily="18" charset="0"/>
                <a:cs typeface="Times New Roman" pitchFamily="18" charset="0"/>
              </a:rPr>
              <a:t>заданий базового уровня к заданиям повышенного и </a:t>
            </a:r>
            <a:r>
              <a:rPr lang="ru-RU" sz="4900" dirty="0" smtClean="0">
                <a:latin typeface="Times New Roman" pitchFamily="18" charset="0"/>
                <a:cs typeface="Times New Roman" pitchFamily="18" charset="0"/>
              </a:rPr>
              <a:t>высокого уровней</a:t>
            </a:r>
            <a:r>
              <a:rPr lang="ru-RU" sz="4900" dirty="0" smtClean="0">
                <a:latin typeface="Times New Roman" pitchFamily="18" charset="0"/>
                <a:cs typeface="Times New Roman" pitchFamily="18" charset="0"/>
              </a:rPr>
              <a:t>.</a:t>
            </a:r>
            <a:br>
              <a:rPr lang="ru-RU" sz="4900" dirty="0" smtClean="0">
                <a:latin typeface="Times New Roman" pitchFamily="18" charset="0"/>
                <a:cs typeface="Times New Roman" pitchFamily="18" charset="0"/>
              </a:rPr>
            </a:br>
            <a:r>
              <a:rPr lang="ru-RU" sz="4900" dirty="0" smtClean="0">
                <a:latin typeface="Times New Roman" pitchFamily="18" charset="0"/>
                <a:cs typeface="Times New Roman" pitchFamily="18" charset="0"/>
              </a:rPr>
              <a:t>Специфика </a:t>
            </a:r>
            <a:r>
              <a:rPr lang="ru-RU" sz="4900" dirty="0" smtClean="0">
                <a:latin typeface="Times New Roman" pitchFamily="18" charset="0"/>
                <a:cs typeface="Times New Roman" pitchFamily="18" charset="0"/>
              </a:rPr>
              <a:t>предмета и социально-гуманитарного знания в </a:t>
            </a:r>
            <a:r>
              <a:rPr lang="ru-RU" sz="4900" dirty="0" smtClean="0">
                <a:latin typeface="Times New Roman" pitchFamily="18" charset="0"/>
                <a:cs typeface="Times New Roman" pitchFamily="18" charset="0"/>
              </a:rPr>
              <a:t>целом учитывается </a:t>
            </a:r>
            <a:r>
              <a:rPr lang="ru-RU" sz="4900" dirty="0" smtClean="0">
                <a:latin typeface="Times New Roman" pitchFamily="18" charset="0"/>
                <a:cs typeface="Times New Roman" pitchFamily="18" charset="0"/>
              </a:rPr>
              <a:t>также при подборе источников информации, </a:t>
            </a:r>
            <a:r>
              <a:rPr lang="ru-RU" sz="4900" dirty="0" smtClean="0">
                <a:latin typeface="Times New Roman" pitchFamily="18" charset="0"/>
                <a:cs typeface="Times New Roman" pitchFamily="18" charset="0"/>
              </a:rPr>
              <a:t>используемых в </a:t>
            </a:r>
            <a:r>
              <a:rPr lang="ru-RU" sz="4900" dirty="0" smtClean="0">
                <a:latin typeface="Times New Roman" pitchFamily="18" charset="0"/>
                <a:cs typeface="Times New Roman" pitchFamily="18" charset="0"/>
              </a:rPr>
              <a:t>экзаменационной работе. Это, как правило, результаты </a:t>
            </a:r>
            <a:r>
              <a:rPr lang="ru-RU" sz="4900" dirty="0" smtClean="0">
                <a:latin typeface="Times New Roman" pitchFamily="18" charset="0"/>
                <a:cs typeface="Times New Roman" pitchFamily="18" charset="0"/>
              </a:rPr>
              <a:t>социологических исследований</a:t>
            </a:r>
            <a:r>
              <a:rPr lang="ru-RU" sz="4900" dirty="0" smtClean="0">
                <a:latin typeface="Times New Roman" pitchFamily="18" charset="0"/>
                <a:cs typeface="Times New Roman" pitchFamily="18" charset="0"/>
              </a:rPr>
              <a:t>, неадаптированные тексты из публикаций </a:t>
            </a:r>
            <a:r>
              <a:rPr lang="ru-RU" sz="4900" dirty="0" smtClean="0">
                <a:latin typeface="Times New Roman" pitchFamily="18" charset="0"/>
                <a:cs typeface="Times New Roman" pitchFamily="18" charset="0"/>
              </a:rPr>
              <a:t>научно популярного</a:t>
            </a:r>
            <a:r>
              <a:rPr lang="ru-RU" sz="4900" dirty="0" smtClean="0">
                <a:latin typeface="Times New Roman" pitchFamily="18" charset="0"/>
                <a:cs typeface="Times New Roman" pitchFamily="18" charset="0"/>
              </a:rPr>
              <a:t>, социально-философского характера.</a:t>
            </a:r>
            <a:br>
              <a:rPr lang="ru-RU" sz="4900" dirty="0" smtClean="0">
                <a:latin typeface="Times New Roman" pitchFamily="18" charset="0"/>
                <a:cs typeface="Times New Roman" pitchFamily="18" charset="0"/>
              </a:rPr>
            </a:br>
            <a:endParaRPr lang="ru-RU" sz="49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116632"/>
            <a:ext cx="8640960" cy="576064"/>
          </a:xfrm>
          <a:solidFill>
            <a:schemeClr val="bg1"/>
          </a:solidFill>
          <a:ln w="28575">
            <a:solidFill>
              <a:srgbClr val="0070C0"/>
            </a:solidFill>
          </a:ln>
        </p:spPr>
        <p:txBody>
          <a:bodyPr>
            <a:normAutofit fontScale="90000"/>
          </a:bodyPr>
          <a:lstStyle/>
          <a:p>
            <a:r>
              <a:rPr lang="ru-RU" sz="2200" b="1" dirty="0" smtClean="0"/>
              <a:t/>
            </a:r>
            <a:br>
              <a:rPr lang="ru-RU" sz="2200" b="1" dirty="0" smtClean="0"/>
            </a:br>
            <a:r>
              <a:rPr lang="ru-RU" sz="2000" b="1" dirty="0" smtClean="0"/>
              <a:t/>
            </a:r>
            <a:br>
              <a:rPr lang="ru-RU" sz="2000" b="1" dirty="0" smtClean="0"/>
            </a:br>
            <a:r>
              <a:rPr lang="ru-RU" sz="2200" b="1" dirty="0" smtClean="0"/>
              <a:t>СПЕЦИФИКАЦИЯ  </a:t>
            </a:r>
            <a:r>
              <a:rPr lang="ru-RU" sz="2200" b="1" dirty="0" smtClean="0">
                <a:solidFill>
                  <a:srgbClr val="FF0000"/>
                </a:solidFill>
              </a:rPr>
              <a:t>Структура КИМ ЕГЭ</a:t>
            </a:r>
            <a:r>
              <a:rPr lang="ru-RU" sz="2200" dirty="0" smtClean="0">
                <a:solidFill>
                  <a:srgbClr val="FF0000"/>
                </a:solidFill>
              </a:rPr>
              <a:t/>
            </a:r>
            <a:br>
              <a:rPr lang="ru-RU" sz="2200" dirty="0" smtClean="0">
                <a:solidFill>
                  <a:srgbClr val="FF0000"/>
                </a:solidFill>
              </a:rPr>
            </a:br>
            <a:r>
              <a:rPr lang="ru-RU" sz="2000" dirty="0" smtClean="0">
                <a:solidFill>
                  <a:srgbClr val="FF0000"/>
                </a:solidFill>
              </a:rPr>
              <a:t/>
            </a:r>
            <a:br>
              <a:rPr lang="ru-RU" sz="2000" dirty="0" smtClean="0">
                <a:solidFill>
                  <a:srgbClr val="FF0000"/>
                </a:solidFill>
              </a:rPr>
            </a:br>
            <a:r>
              <a:rPr lang="ru-RU" sz="2200" b="1" dirty="0" smtClean="0"/>
              <a:t> </a:t>
            </a:r>
            <a:endParaRPr lang="ru-RU" sz="2200" b="1" dirty="0"/>
          </a:p>
        </p:txBody>
      </p:sp>
      <p:pic>
        <p:nvPicPr>
          <p:cNvPr id="75778" name="Picture 2"/>
          <p:cNvPicPr>
            <a:picLocks noGrp="1" noChangeAspect="1" noChangeArrowheads="1"/>
          </p:cNvPicPr>
          <p:nvPr>
            <p:ph idx="1"/>
          </p:nvPr>
        </p:nvPicPr>
        <p:blipFill>
          <a:blip r:embed="rId3" cstate="print"/>
          <a:srcRect/>
          <a:stretch>
            <a:fillRect/>
          </a:stretch>
        </p:blipFill>
        <p:spPr bwMode="auto">
          <a:xfrm>
            <a:off x="251520" y="908720"/>
            <a:ext cx="8575869" cy="5239923"/>
          </a:xfrm>
          <a:prstGeom prst="rect">
            <a:avLst/>
          </a:prstGeom>
          <a:noFill/>
          <a:ln w="19050">
            <a:solidFill>
              <a:schemeClr val="tx2"/>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TotalTime>
  <Words>787</Words>
  <Application>Microsoft Office PowerPoint</Application>
  <PresentationFormat>Экран (4:3)</PresentationFormat>
  <Paragraphs>188</Paragraphs>
  <Slides>46</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Тема Office</vt:lpstr>
      <vt:lpstr> Изменения в критериях  проверки  2 части  ЕГЭ по обществознанию в 2024 году: особенности, требования, рекомендации. </vt:lpstr>
      <vt:lpstr> Документы, определяющие  содержание и структуру ЕГЭ по обществознанию 2022 </vt:lpstr>
      <vt:lpstr> Изменения в КИМ ЕГЭ 2024 года в сравнении с КИМ 2023 года</vt:lpstr>
      <vt:lpstr> ЕГЭ по обществознанию 2022 </vt:lpstr>
      <vt:lpstr> Документы, определяющие содержание КИМ ЕГЭ</vt:lpstr>
      <vt:lpstr> Принципы разработки заданий КИМ ЕГЭ  </vt:lpstr>
      <vt:lpstr> Принципы разработки заданий КИМ ЕГЭ  </vt:lpstr>
      <vt:lpstr> Принципы разработки заданий КИМ ЕГЭ  </vt:lpstr>
      <vt:lpstr>  СПЕЦИФИКАЦИЯ  Структура КИМ ЕГЭ   </vt:lpstr>
      <vt:lpstr> СПЕЦИФИКАЦИЯ   Распределение заданий по частям экзаменационной работы  </vt:lpstr>
      <vt:lpstr>  СПЕЦИФИКАЦИЯ    Распределение заданий экзаменационной работы по уровням сложности 2023,2024    </vt:lpstr>
      <vt:lpstr>Задание 2 части №18</vt:lpstr>
      <vt:lpstr>Задание 2 части №18</vt:lpstr>
      <vt:lpstr>Задание 2 части №18</vt:lpstr>
      <vt:lpstr>Задание 2 части №18</vt:lpstr>
      <vt:lpstr>Задание 2 части №18</vt:lpstr>
      <vt:lpstr>1 КРИТЕРИИ ДЛЯ ПРИМЕРА задание 2 части №18</vt:lpstr>
      <vt:lpstr>1 ПРИМЕР задание 2 части №18 2 балла</vt:lpstr>
      <vt:lpstr>1 ПРИМЕР задание 2 части №18 1 балл</vt:lpstr>
      <vt:lpstr>1 ПРИМЕР задание 2 части №18 1 балл</vt:lpstr>
      <vt:lpstr>2 КРИТЕРИИ ДЛЯ ПРИМЕРА задание 2 части №18</vt:lpstr>
      <vt:lpstr>2 ПРИМЕР задание 2 части №18 0 баллов</vt:lpstr>
      <vt:lpstr>2 ПРИМЕР задание 2 части №18 1 балл</vt:lpstr>
      <vt:lpstr>2 ПРИМЕР задание 2 части №18 1 балл</vt:lpstr>
      <vt:lpstr>2 ПРИМЕР задание 2 части №18 1 балл</vt:lpstr>
      <vt:lpstr>3 КРИТЕРИИ ДЛЯ ПРИМЕРА задание 2 части №18</vt:lpstr>
      <vt:lpstr>3 ПРИМЕР задание 2 части №18 1 балл</vt:lpstr>
      <vt:lpstr>3 ПРИМЕР задание 2 части №18 1 балл</vt:lpstr>
      <vt:lpstr>3 ПРИМЕР задание 2 части №18 2 балла</vt:lpstr>
      <vt:lpstr>3 ПРИМЕР задание 2 части №18 0 баллов</vt:lpstr>
      <vt:lpstr>3 ПРИМЕР задание 2 части №18 0 баллов</vt:lpstr>
      <vt:lpstr>Выводы и рекомендации по выполнению задания 18</vt:lpstr>
      <vt:lpstr>Задание 2 части №25</vt:lpstr>
      <vt:lpstr>Задание №25 АЛГОРИТМ ДЕЙСТВИЙ ЭКСПЕРТА</vt:lpstr>
      <vt:lpstr>1 КРИТЕРИИ ДЛЯ ПРИМЕРА Задание №25</vt:lpstr>
      <vt:lpstr>1 ПРИМЕР Задание №25 2-1-3</vt:lpstr>
      <vt:lpstr>1 ПРИМЕР Задание №25 0-1-3</vt:lpstr>
      <vt:lpstr>1 ПРИМЕР Задание №25 0-1-1</vt:lpstr>
      <vt:lpstr>1 ПРИМЕР Задание №25 0-0-3</vt:lpstr>
      <vt:lpstr>2 КРИТЕРИИ ДЛЯ ПРИМЕРА Задание №25</vt:lpstr>
      <vt:lpstr>2 ПРИМЕР Задание №25 0-0-0</vt:lpstr>
      <vt:lpstr>2 ПРИМЕР Задание №25 0-0-2</vt:lpstr>
      <vt:lpstr>Выводы и рекомендации по выполнению задания 25</vt:lpstr>
      <vt:lpstr>   Краткий перечень нормативных правовых актов, которые раскрывают отдельные аспекты тем, заявленных в кодификаторе элементов содержания и требований к уровню подготовки выпускников образовательных организаций для проведения единого государственного экзамена по ОБЩЕСТВОЗНАНИЮ    </vt:lpstr>
      <vt:lpstr>   Краткий перечень нормативных правовых актов, которые раскрывают отдельные аспекты тем, заявленных в кодификаторе элементов содержания и требований к уровню подготовки выпускников образовательных организаций для проведения единого государственного экзамена по ОБЩЕСТВОЗНАНИЮ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cp:lastModifiedBy>
  <cp:revision>132</cp:revision>
  <dcterms:created xsi:type="dcterms:W3CDTF">2017-09-11T16:02:12Z</dcterms:created>
  <dcterms:modified xsi:type="dcterms:W3CDTF">2023-12-12T17:34:47Z</dcterms:modified>
</cp:coreProperties>
</file>