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2" r:id="rId2"/>
    <p:sldId id="293" r:id="rId3"/>
    <p:sldId id="294" r:id="rId4"/>
    <p:sldId id="295" r:id="rId5"/>
    <p:sldId id="299" r:id="rId6"/>
    <p:sldId id="300" r:id="rId7"/>
    <p:sldId id="303" r:id="rId8"/>
    <p:sldId id="301" r:id="rId9"/>
    <p:sldId id="291" r:id="rId10"/>
    <p:sldId id="276" r:id="rId11"/>
    <p:sldId id="277" r:id="rId12"/>
    <p:sldId id="278" r:id="rId13"/>
    <p:sldId id="279" r:id="rId14"/>
    <p:sldId id="280" r:id="rId15"/>
    <p:sldId id="281" r:id="rId16"/>
    <p:sldId id="307" r:id="rId17"/>
    <p:sldId id="308" r:id="rId18"/>
    <p:sldId id="282" r:id="rId19"/>
    <p:sldId id="283" r:id="rId20"/>
    <p:sldId id="284" r:id="rId21"/>
    <p:sldId id="289" r:id="rId22"/>
    <p:sldId id="29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9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AF88-9C60-4E47-8089-72165EC418E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0FBAB2-DD83-4A58-A02F-0D3D7E36667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AF88-9C60-4E47-8089-72165EC418E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BAB2-DD83-4A58-A02F-0D3D7E3666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AF88-9C60-4E47-8089-72165EC418E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BAB2-DD83-4A58-A02F-0D3D7E3666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AF88-9C60-4E47-8089-72165EC418E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BAB2-DD83-4A58-A02F-0D3D7E36667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AF88-9C60-4E47-8089-72165EC418E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0FBAB2-DD83-4A58-A02F-0D3D7E36667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AF88-9C60-4E47-8089-72165EC418E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BAB2-DD83-4A58-A02F-0D3D7E36667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AF88-9C60-4E47-8089-72165EC418E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BAB2-DD83-4A58-A02F-0D3D7E36667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AF88-9C60-4E47-8089-72165EC418E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BAB2-DD83-4A58-A02F-0D3D7E3666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AF88-9C60-4E47-8089-72165EC418E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BAB2-DD83-4A58-A02F-0D3D7E3666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AF88-9C60-4E47-8089-72165EC418E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BAB2-DD83-4A58-A02F-0D3D7E36667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AF88-9C60-4E47-8089-72165EC418E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0FBAB2-DD83-4A58-A02F-0D3D7E36667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91BAF88-9C60-4E47-8089-72165EC418E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0FBAB2-DD83-4A58-A02F-0D3D7E3666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3" Type="http://schemas.openxmlformats.org/officeDocument/2006/relationships/image" Target="../media/image16.jpeg"/><Relationship Id="rId21" Type="http://schemas.openxmlformats.org/officeDocument/2006/relationships/image" Target="../media/image33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jpeg"/><Relationship Id="rId2" Type="http://schemas.openxmlformats.org/officeDocument/2006/relationships/image" Target="../media/image15.jpeg"/><Relationship Id="rId16" Type="http://schemas.openxmlformats.org/officeDocument/2006/relationships/image" Target="../media/image29.png"/><Relationship Id="rId20" Type="http://schemas.openxmlformats.org/officeDocument/2006/relationships/hyperlink" Target="&#1075;&#1080;&#1084;&#1085;&#1072;&#1089;&#1090;&#1080;&#1082;&#1072;.mp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png"/><Relationship Id="rId10" Type="http://schemas.openxmlformats.org/officeDocument/2006/relationships/image" Target="../media/image23.jpe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Плюс-минус-Разминка </a:t>
            </a:r>
          </a:p>
        </p:txBody>
      </p:sp>
    </p:spTree>
    <p:extLst>
      <p:ext uri="{BB962C8B-B14F-4D97-AF65-F5344CB8AC3E}">
        <p14:creationId xmlns:p14="http://schemas.microsoft.com/office/powerpoint/2010/main" val="220409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88913"/>
            <a:ext cx="8642350" cy="6408737"/>
          </a:xfrm>
          <a:prstGeom prst="rect">
            <a:avLst/>
          </a:prstGeom>
          <a:solidFill>
            <a:srgbClr val="FFFFFF">
              <a:alpha val="76863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2" name="Picture 2" descr="D:\Загрузки\_Картинки\Безымянный-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93" y="1"/>
            <a:ext cx="845762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80528" y="2301840"/>
            <a:ext cx="9505056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5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Разминка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«Мастерская вопросов»</a:t>
            </a:r>
          </a:p>
        </p:txBody>
      </p:sp>
    </p:spTree>
    <p:extLst>
      <p:ext uri="{BB962C8B-B14F-4D97-AF65-F5344CB8AC3E}">
        <p14:creationId xmlns:p14="http://schemas.microsoft.com/office/powerpoint/2010/main" val="27793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88913"/>
            <a:ext cx="8642350" cy="6408737"/>
          </a:xfrm>
          <a:prstGeom prst="rect">
            <a:avLst/>
          </a:prstGeom>
          <a:solidFill>
            <a:srgbClr val="FFFFFF">
              <a:alpha val="76863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71516" y="116632"/>
            <a:ext cx="3944700" cy="9387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5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Разминка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16038" y="1268413"/>
            <a:ext cx="6661150" cy="55403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Задай любой вопрос.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7" y="1916832"/>
            <a:ext cx="8497638" cy="372409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Задай любой вопрос, ответ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на который есть в этом предложении: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Каждый август в Костроме проходит очень красивое событие – фестиваль фейерверков «Серебряная ладья».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72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88913"/>
            <a:ext cx="8642350" cy="6408737"/>
          </a:xfrm>
          <a:prstGeom prst="rect">
            <a:avLst/>
          </a:prstGeom>
          <a:solidFill>
            <a:srgbClr val="FFFFFF">
              <a:alpha val="76863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12850" y="3860800"/>
            <a:ext cx="6662738" cy="10156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Задай любой вопрос к тексту, который бы начинался со слова: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1516" y="116632"/>
            <a:ext cx="3944700" cy="9387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5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Разминка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84213" y="5013325"/>
            <a:ext cx="1719262" cy="55403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КТО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627313" y="5327650"/>
            <a:ext cx="1720850" cy="55403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ЧТО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43438" y="5732463"/>
            <a:ext cx="2160587" cy="55399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СКОЛЬКО</a:t>
            </a:r>
          </a:p>
        </p:txBody>
      </p:sp>
      <p:pic>
        <p:nvPicPr>
          <p:cNvPr id="4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5" y="980729"/>
            <a:ext cx="8815797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39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350" y="188913"/>
            <a:ext cx="8642350" cy="6408737"/>
          </a:xfrm>
          <a:prstGeom prst="rect">
            <a:avLst/>
          </a:prstGeom>
          <a:solidFill>
            <a:srgbClr val="FFFFFF">
              <a:alpha val="76863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12850" y="3860800"/>
            <a:ext cx="6662738" cy="147732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1"/>
                </a:solidFill>
                <a:latin typeface="Georgia" pitchFamily="18" charset="0"/>
              </a:rPr>
              <a:t>Задай любой вопрос к тексту, который бы начинался со слова: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1516" y="116632"/>
            <a:ext cx="3944700" cy="9387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5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Разминка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84213" y="5455424"/>
            <a:ext cx="1719262" cy="55403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1"/>
                </a:solidFill>
                <a:latin typeface="Georgia" pitchFamily="18" charset="0"/>
              </a:rPr>
              <a:t>КАКИЕ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638967" y="5462785"/>
            <a:ext cx="1720850" cy="55403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1"/>
                </a:solidFill>
                <a:latin typeface="Georgia" pitchFamily="18" charset="0"/>
              </a:rPr>
              <a:t>КАК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16016" y="5455424"/>
            <a:ext cx="2376834" cy="55399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1"/>
                </a:solidFill>
                <a:latin typeface="Georgia" pitchFamily="18" charset="0"/>
              </a:rPr>
              <a:t>ПОЧЕМУ</a:t>
            </a:r>
          </a:p>
        </p:txBody>
      </p:sp>
      <p:pic>
        <p:nvPicPr>
          <p:cNvPr id="51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6" y="1091196"/>
            <a:ext cx="9039599" cy="25538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15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350" y="188913"/>
            <a:ext cx="8642350" cy="6408737"/>
          </a:xfrm>
          <a:prstGeom prst="rect">
            <a:avLst/>
          </a:prstGeom>
          <a:solidFill>
            <a:srgbClr val="FFFFFF">
              <a:alpha val="76863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8313" y="2836863"/>
            <a:ext cx="8280400" cy="13843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Найди среди вопросов «неправильный». «Неправильный» вопрос – это тот, на который нет ответа в тексте.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1516" y="116632"/>
            <a:ext cx="3944700" cy="9387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5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Разминка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8313" y="5445125"/>
            <a:ext cx="6048375" cy="10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Когда Виктор Капитонов победил на Олимпиаде?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8313" y="4365625"/>
            <a:ext cx="7486650" cy="10144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В каких соревнованиях победил Виктор Капитонов?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6863" y="1066800"/>
            <a:ext cx="8569325" cy="157003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Виктор Капитонов был первым русским велосипедистом, сумевшим победить в Олимпийских играх.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69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350" y="188913"/>
            <a:ext cx="8642350" cy="6408737"/>
          </a:xfrm>
          <a:prstGeom prst="rect">
            <a:avLst/>
          </a:prstGeom>
          <a:solidFill>
            <a:srgbClr val="FFFFFF">
              <a:alpha val="76863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71516" y="116632"/>
            <a:ext cx="3944700" cy="9387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5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Разминка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8313" y="2286000"/>
            <a:ext cx="8280400" cy="13843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Найди среди вопросов «неправильный». «Неправильный» вопрос – это тот, на который нет ответа в тексте.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8313" y="5157788"/>
            <a:ext cx="6048375" cy="1014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Покровителем какой страны является Св. Патрик?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68313" y="3860800"/>
            <a:ext cx="8280400" cy="5540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Какого числа празднуется день Св. Патрика?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96863" y="1066800"/>
            <a:ext cx="8739633" cy="10156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/>
              <a:t>17 марта ирландцы празднуют день покровителя своей страны – Святого Патрика.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68313" y="4508500"/>
            <a:ext cx="8280400" cy="5540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Как в Ирландии отмечают день Св. Патрика?</a:t>
            </a:r>
          </a:p>
        </p:txBody>
      </p:sp>
    </p:spTree>
    <p:extLst>
      <p:ext uri="{BB962C8B-B14F-4D97-AF65-F5344CB8AC3E}">
        <p14:creationId xmlns:p14="http://schemas.microsoft.com/office/powerpoint/2010/main" val="128434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df/58/c0/df58c0a7664344eab59412e95d43b09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16632"/>
            <a:ext cx="6372183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54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70647" y="476672"/>
            <a:ext cx="7630997" cy="1280881"/>
            <a:chOff x="0" y="0"/>
            <a:chExt cx="8601075" cy="1066800"/>
          </a:xfrm>
        </p:grpSpPr>
        <p:pic>
          <p:nvPicPr>
            <p:cNvPr id="35" name="Рисунок 34" descr="https://papik.pro/uploads/posts/2021-09/1631396013_13-papik-pro-p-posledovatelnii-risunok-kulak-poetapno-15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42" t="7772" r="38586" b="14508"/>
            <a:stretch/>
          </p:blipFill>
          <p:spPr bwMode="auto">
            <a:xfrm>
              <a:off x="857250" y="0"/>
              <a:ext cx="848995" cy="10668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Рисунок 35" descr="https://papik.pro/uploads/posts/2021-09/1631396013_13-papik-pro-p-posledovatelnii-risunok-kulak-poetapno-15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42" t="7772" r="38586" b="14508"/>
            <a:stretch/>
          </p:blipFill>
          <p:spPr bwMode="auto">
            <a:xfrm flipH="1">
              <a:off x="0" y="0"/>
              <a:ext cx="845820" cy="104965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" name="Рисунок 36" descr="https://i.pinimg.com/originals/e7/8e/f5/e78ef51627c049ca3667400c0796bef7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1175" y="0"/>
              <a:ext cx="2305050" cy="10604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grpSp>
          <p:nvGrpSpPr>
            <p:cNvPr id="38" name="Группа 37"/>
            <p:cNvGrpSpPr/>
            <p:nvPr/>
          </p:nvGrpSpPr>
          <p:grpSpPr>
            <a:xfrm>
              <a:off x="4324350" y="0"/>
              <a:ext cx="1695449" cy="1055370"/>
              <a:chOff x="0" y="0"/>
              <a:chExt cx="2809875" cy="1809750"/>
            </a:xfrm>
          </p:grpSpPr>
          <p:pic>
            <p:nvPicPr>
              <p:cNvPr id="40" name="Рисунок 39" descr="https://papik.pro/uploads/posts/2021-09/1631396013_13-papik-pro-p-posledovatelnii-risunok-kulak-poetapno-15.jpg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2" t="7772" r="38586" b="14508"/>
              <a:stretch/>
            </p:blipFill>
            <p:spPr bwMode="auto">
              <a:xfrm>
                <a:off x="1409700" y="0"/>
                <a:ext cx="1400175" cy="180975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41" name="Рисунок 40" descr="https://papik.pro/uploads/posts/2021-09/1631396013_13-papik-pro-p-posledovatelnii-risunok-kulak-poetapno-15.jpg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2" t="7772" r="38586" b="14508"/>
              <a:stretch/>
            </p:blipFill>
            <p:spPr bwMode="auto">
              <a:xfrm flipH="1">
                <a:off x="0" y="9525"/>
                <a:ext cx="1394460" cy="178117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39" name="Рисунок 38" descr="https://i.pinimg.com/originals/e7/8e/f5/e78ef51627c049ca3667400c0796bef7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025" y="0"/>
              <a:ext cx="2305050" cy="10604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</p:grpSp>
      <p:grpSp>
        <p:nvGrpSpPr>
          <p:cNvPr id="6" name="Группа 5"/>
          <p:cNvGrpSpPr/>
          <p:nvPr/>
        </p:nvGrpSpPr>
        <p:grpSpPr>
          <a:xfrm>
            <a:off x="345716" y="3044528"/>
            <a:ext cx="7556201" cy="1760657"/>
            <a:chOff x="0" y="0"/>
            <a:chExt cx="8211820" cy="1619250"/>
          </a:xfrm>
        </p:grpSpPr>
        <p:pic>
          <p:nvPicPr>
            <p:cNvPr id="26" name="Рисунок 25" descr="https://cdn1.iconfinder.com/data/icons/finger-line-vol1/64/icn_finger_applause-1024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00200" cy="16002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7" name="Группа 26"/>
            <p:cNvGrpSpPr/>
            <p:nvPr/>
          </p:nvGrpSpPr>
          <p:grpSpPr>
            <a:xfrm>
              <a:off x="1704975" y="400050"/>
              <a:ext cx="1706245" cy="1066800"/>
              <a:chOff x="0" y="0"/>
              <a:chExt cx="1706245" cy="1066800"/>
            </a:xfrm>
          </p:grpSpPr>
          <p:pic>
            <p:nvPicPr>
              <p:cNvPr id="33" name="Рисунок 32" descr="https://papik.pro/uploads/posts/2021-09/1631396013_13-papik-pro-p-posledovatelnii-risunok-kulak-poetapno-15.jpg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2" t="7772" r="38586" b="14508"/>
              <a:stretch/>
            </p:blipFill>
            <p:spPr bwMode="auto">
              <a:xfrm>
                <a:off x="857250" y="0"/>
                <a:ext cx="848995" cy="106680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4" name="Рисунок 33" descr="https://papik.pro/uploads/posts/2021-09/1631396013_13-papik-pro-p-posledovatelnii-risunok-kulak-poetapno-15.jpg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2" t="7772" r="38586" b="14508"/>
              <a:stretch/>
            </p:blipFill>
            <p:spPr bwMode="auto">
              <a:xfrm flipH="1">
                <a:off x="0" y="0"/>
                <a:ext cx="845820" cy="104965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28" name="Рисунок 27" descr="https://cdn1.iconfinder.com/data/icons/finger-line-vol1/64/icn_finger_applause-1024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4725" y="19050"/>
              <a:ext cx="1600200" cy="1600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Рисунок 28" descr="https://cdn1.iconfinder.com/data/icons/finger-line-vol1/64/icn_finger_applause-1024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925" y="0"/>
              <a:ext cx="1600200" cy="16002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" name="Группа 29"/>
            <p:cNvGrpSpPr/>
            <p:nvPr/>
          </p:nvGrpSpPr>
          <p:grpSpPr>
            <a:xfrm>
              <a:off x="6505575" y="323850"/>
              <a:ext cx="1706245" cy="1066800"/>
              <a:chOff x="0" y="0"/>
              <a:chExt cx="1706245" cy="1066800"/>
            </a:xfrm>
          </p:grpSpPr>
          <p:pic>
            <p:nvPicPr>
              <p:cNvPr id="31" name="Рисунок 30" descr="https://papik.pro/uploads/posts/2021-09/1631396013_13-papik-pro-p-posledovatelnii-risunok-kulak-poetapno-15.jpg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2" t="7772" r="38586" b="14508"/>
              <a:stretch/>
            </p:blipFill>
            <p:spPr bwMode="auto">
              <a:xfrm>
                <a:off x="857250" y="0"/>
                <a:ext cx="848995" cy="106680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2" name="Рисунок 31" descr="https://papik.pro/uploads/posts/2021-09/1631396013_13-papik-pro-p-posledovatelnii-risunok-kulak-poetapno-15.jpg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2" t="7772" r="38586" b="14508"/>
              <a:stretch/>
            </p:blipFill>
            <p:spPr bwMode="auto">
              <a:xfrm flipH="1">
                <a:off x="0" y="0"/>
                <a:ext cx="845820" cy="104965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grpSp>
        <p:nvGrpSpPr>
          <p:cNvPr id="7" name="Группа 6"/>
          <p:cNvGrpSpPr/>
          <p:nvPr/>
        </p:nvGrpSpPr>
        <p:grpSpPr>
          <a:xfrm>
            <a:off x="179512" y="1847857"/>
            <a:ext cx="8805501" cy="1294177"/>
            <a:chOff x="0" y="0"/>
            <a:chExt cx="10134600" cy="1122045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0" y="66675"/>
              <a:ext cx="1790700" cy="1055370"/>
              <a:chOff x="0" y="0"/>
              <a:chExt cx="2809875" cy="1809750"/>
            </a:xfrm>
          </p:grpSpPr>
          <p:pic>
            <p:nvPicPr>
              <p:cNvPr id="24" name="Рисунок 23" descr="https://papik.pro/uploads/posts/2021-09/1631396013_13-papik-pro-p-posledovatelnii-risunok-kulak-poetapno-15.jpg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2" t="7772" r="38586" b="14508"/>
              <a:stretch/>
            </p:blipFill>
            <p:spPr bwMode="auto">
              <a:xfrm>
                <a:off x="1409700" y="0"/>
                <a:ext cx="1400175" cy="180975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5" name="Рисунок 24" descr="https://papik.pro/uploads/posts/2021-09/1631396013_13-papik-pro-p-posledovatelnii-risunok-kulak-poetapno-15.jpg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2" t="7772" r="38586" b="14508"/>
              <a:stretch/>
            </p:blipFill>
            <p:spPr bwMode="auto">
              <a:xfrm flipH="1">
                <a:off x="0" y="9525"/>
                <a:ext cx="1394460" cy="178117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16" name="Рисунок 15" descr="https://i.pinimg.com/originals/e7/8e/f5/e78ef51627c049ca3667400c0796bef7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47625"/>
              <a:ext cx="2305050" cy="10604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grpSp>
          <p:nvGrpSpPr>
            <p:cNvPr id="17" name="Группа 16"/>
            <p:cNvGrpSpPr/>
            <p:nvPr/>
          </p:nvGrpSpPr>
          <p:grpSpPr>
            <a:xfrm>
              <a:off x="4371975" y="0"/>
              <a:ext cx="1695449" cy="1055370"/>
              <a:chOff x="0" y="0"/>
              <a:chExt cx="2809875" cy="1809750"/>
            </a:xfrm>
          </p:grpSpPr>
          <p:pic>
            <p:nvPicPr>
              <p:cNvPr id="22" name="Рисунок 21" descr="https://papik.pro/uploads/posts/2021-09/1631396013_13-papik-pro-p-posledovatelnii-risunok-kulak-poetapno-15.jpg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2" t="7772" r="38586" b="14508"/>
              <a:stretch/>
            </p:blipFill>
            <p:spPr bwMode="auto">
              <a:xfrm>
                <a:off x="1409700" y="0"/>
                <a:ext cx="1400175" cy="180975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3" name="Рисунок 22" descr="https://papik.pro/uploads/posts/2021-09/1631396013_13-papik-pro-p-posledovatelnii-risunok-kulak-poetapno-15.jpg"/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2" t="7772" r="38586" b="14508"/>
              <a:stretch/>
            </p:blipFill>
            <p:spPr bwMode="auto">
              <a:xfrm flipH="1">
                <a:off x="0" y="9525"/>
                <a:ext cx="1394460" cy="178117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18" name="Группа 17"/>
            <p:cNvGrpSpPr/>
            <p:nvPr/>
          </p:nvGrpSpPr>
          <p:grpSpPr>
            <a:xfrm>
              <a:off x="6010275" y="28575"/>
              <a:ext cx="1695449" cy="1055370"/>
              <a:chOff x="0" y="0"/>
              <a:chExt cx="2809875" cy="1809750"/>
            </a:xfrm>
          </p:grpSpPr>
          <p:pic>
            <p:nvPicPr>
              <p:cNvPr id="20" name="Рисунок 19" descr="https://papik.pro/uploads/posts/2021-09/1631396013_13-papik-pro-p-posledovatelnii-risunok-kulak-poetapno-15.jpg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2" t="7772" r="38586" b="14508"/>
              <a:stretch/>
            </p:blipFill>
            <p:spPr bwMode="auto">
              <a:xfrm>
                <a:off x="1409700" y="0"/>
                <a:ext cx="1400175" cy="180975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1" name="Рисунок 20" descr="https://papik.pro/uploads/posts/2021-09/1631396013_13-papik-pro-p-posledovatelnii-risunok-kulak-poetapno-15.jpg"/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2" t="7772" r="38586" b="14508"/>
              <a:stretch/>
            </p:blipFill>
            <p:spPr bwMode="auto">
              <a:xfrm flipH="1">
                <a:off x="0" y="9525"/>
                <a:ext cx="1394460" cy="178117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19" name="Рисунок 18" descr="https://i.pinimg.com/originals/e7/8e/f5/e78ef51627c049ca3667400c0796bef7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550" y="28575"/>
              <a:ext cx="2305050" cy="10604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</p:grpSp>
      <p:grpSp>
        <p:nvGrpSpPr>
          <p:cNvPr id="8" name="Группа 7"/>
          <p:cNvGrpSpPr/>
          <p:nvPr/>
        </p:nvGrpSpPr>
        <p:grpSpPr>
          <a:xfrm>
            <a:off x="370647" y="4581917"/>
            <a:ext cx="7480855" cy="1655395"/>
            <a:chOff x="0" y="0"/>
            <a:chExt cx="6978985" cy="139065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51" t="23438" r="35758" b="22547"/>
            <a:stretch/>
          </p:blipFill>
          <p:spPr bwMode="auto">
            <a:xfrm>
              <a:off x="5641675" y="276045"/>
              <a:ext cx="1337310" cy="9017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Рисунок 9" descr="https://i.pinimg.com/originals/e7/8e/f5/e78ef51627c049ca3667400c0796bef7.png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7804"/>
              <a:ext cx="1860550" cy="92138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grpSp>
          <p:nvGrpSpPr>
            <p:cNvPr id="11" name="Группа 10"/>
            <p:cNvGrpSpPr/>
            <p:nvPr/>
          </p:nvGrpSpPr>
          <p:grpSpPr>
            <a:xfrm>
              <a:off x="2139351" y="345056"/>
              <a:ext cx="1377398" cy="927100"/>
              <a:chOff x="0" y="0"/>
              <a:chExt cx="1706245" cy="1066800"/>
            </a:xfrm>
          </p:grpSpPr>
          <p:pic>
            <p:nvPicPr>
              <p:cNvPr id="13" name="Рисунок 12" descr="https://papik.pro/uploads/posts/2021-09/1631396013_13-papik-pro-p-posledovatelnii-risunok-kulak-poetapno-15.jpg"/>
              <p:cNvPicPr>
                <a:picLocks noChangeAspect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2" t="7772" r="38586" b="14508"/>
              <a:stretch/>
            </p:blipFill>
            <p:spPr bwMode="auto">
              <a:xfrm>
                <a:off x="857250" y="0"/>
                <a:ext cx="848995" cy="106680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4" name="Рисунок 13" descr="https://papik.pro/uploads/posts/2021-09/1631396013_13-papik-pro-p-posledovatelnii-risunok-kulak-poetapno-15.jpg"/>
              <p:cNvPicPr>
                <a:picLocks noChangeAspect="1"/>
              </p:cNvPicPr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2" t="7772" r="38586" b="14508"/>
              <a:stretch/>
            </p:blipFill>
            <p:spPr bwMode="auto">
              <a:xfrm flipH="1">
                <a:off x="0" y="0"/>
                <a:ext cx="845820" cy="104965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12" name="Рисунок 11" descr="https://cdn1.iconfinder.com/data/icons/finger-line-vol1/64/icn_finger_applause-1024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151" y="0"/>
              <a:ext cx="1291590" cy="1390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2" name="Picture 2" descr="https://i.pinimg.com/originals/df/58/c0/df58c0a7664344eab59412e95d43b096.png">
            <a:hlinkClick r:id="rId20" action="ppaction://hlinkfile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235" y="5680420"/>
            <a:ext cx="1083096" cy="111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66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tai\Pictures\остров_сокровищ_300х2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674688"/>
            <a:ext cx="9144001" cy="822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0825" y="188913"/>
            <a:ext cx="8642350" cy="6408737"/>
          </a:xfrm>
          <a:prstGeom prst="rect">
            <a:avLst/>
          </a:prstGeom>
          <a:solidFill>
            <a:srgbClr val="FFFFFF">
              <a:alpha val="76863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829495">
            <a:off x="-285750" y="161925"/>
            <a:ext cx="1584325" cy="216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80528" y="2301840"/>
            <a:ext cx="9505056" cy="178510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Игра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«ПОИСКИ КЛАДА»</a:t>
            </a:r>
            <a:endParaRPr lang="ru-RU" sz="4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796556">
            <a:off x="6723063" y="4967288"/>
            <a:ext cx="1630362" cy="2227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955280">
            <a:off x="542925" y="260350"/>
            <a:ext cx="1560513" cy="213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565558">
            <a:off x="6854825" y="4186238"/>
            <a:ext cx="1577975" cy="2154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007656">
            <a:off x="673893" y="-500856"/>
            <a:ext cx="1625601" cy="2217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228408">
            <a:off x="7627938" y="4543425"/>
            <a:ext cx="1546225" cy="211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34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tai\Pictures\остров_сокровищ_300х2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674688"/>
            <a:ext cx="9144001" cy="822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0825" y="188913"/>
            <a:ext cx="8642350" cy="6408737"/>
          </a:xfrm>
          <a:prstGeom prst="rect">
            <a:avLst/>
          </a:prstGeom>
          <a:solidFill>
            <a:srgbClr val="FFFFFF">
              <a:alpha val="76863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-108520" y="204480"/>
            <a:ext cx="9505056" cy="93871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Правила игры</a:t>
            </a:r>
            <a:endParaRPr lang="ru-RU" sz="4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1175" y="1196975"/>
            <a:ext cx="8156575" cy="517064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Получи карточку с вопросами.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Прочитай текст.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Ответь на 4 вопроса к нему.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Обведи 4 стрелочки шагов, которые приведут тебя к кладу.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свою очередь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посмотри на игровое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полю.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Найди точку старта.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Отсчитай свои четыре шага.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Скажи учителю точку старта и получившуюся у тебя точку финиша.</a:t>
            </a:r>
          </a:p>
        </p:txBody>
      </p:sp>
    </p:spTree>
    <p:extLst>
      <p:ext uri="{BB962C8B-B14F-4D97-AF65-F5344CB8AC3E}">
        <p14:creationId xmlns:p14="http://schemas.microsoft.com/office/powerpoint/2010/main" val="366949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8644" y="1110854"/>
            <a:ext cx="2265164" cy="6298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ПЛЮС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14800" y="1876425"/>
            <a:ext cx="4762500" cy="6286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ОТРИЦАТЕЛЬНЫЙ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14800" y="1110854"/>
            <a:ext cx="4902994" cy="6786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ПОЛОЖИТЕЛЬНЫЙ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3838" y="1876425"/>
            <a:ext cx="2187922" cy="5976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МИНУС</a:t>
            </a:r>
          </a:p>
        </p:txBody>
      </p:sp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438150" y="2731294"/>
            <a:ext cx="8439150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300">
                <a:latin typeface="Georgia" panose="02040502050405020303" pitchFamily="18" charset="0"/>
              </a:rPr>
              <a:t>Общаясь в Интернете, пользователи могут поддерживать высказывания других людей, нажимая «______» под их сообщением, или осуждать, нажимая «________».</a:t>
            </a:r>
          </a:p>
        </p:txBody>
      </p:sp>
    </p:spTree>
    <p:extLst>
      <p:ext uri="{BB962C8B-B14F-4D97-AF65-F5344CB8AC3E}">
        <p14:creationId xmlns:p14="http://schemas.microsoft.com/office/powerpoint/2010/main" val="98003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0.53334 0.3865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19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8 -0.15394 L 0.35312 0.4074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20" y="2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tai\Pictures\остров_сокровищ_300х2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674688"/>
            <a:ext cx="9144001" cy="822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0825" y="188913"/>
            <a:ext cx="8642350" cy="6408737"/>
          </a:xfrm>
          <a:prstGeom prst="rect">
            <a:avLst/>
          </a:prstGeom>
          <a:solidFill>
            <a:srgbClr val="FFFFFF">
              <a:alpha val="76863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-108520" y="204480"/>
            <a:ext cx="9505056" cy="93871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Карточка для игры</a:t>
            </a:r>
            <a:endParaRPr lang="ru-RU" sz="4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2349500"/>
            <a:ext cx="4103687" cy="286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1692275" y="2133600"/>
            <a:ext cx="1223963" cy="5032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303463" y="3392488"/>
            <a:ext cx="1223962" cy="793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195513" y="4373563"/>
            <a:ext cx="1065212" cy="4238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6443663" y="2133600"/>
            <a:ext cx="792162" cy="5032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867400" y="3479800"/>
            <a:ext cx="12255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5924550" y="4437063"/>
            <a:ext cx="1600200" cy="777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4572000" y="2033588"/>
            <a:ext cx="395288" cy="5032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4925" y="1425575"/>
            <a:ext cx="3816350" cy="7080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Тут записана точка, с которой надо начинать поиски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804025" y="1196975"/>
            <a:ext cx="2176463" cy="16303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Сюда надо записать точку, которую ты получишь после всех 4 шагов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427538" y="1704975"/>
            <a:ext cx="1755775" cy="4000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Подсказка!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53988" y="2924175"/>
            <a:ext cx="2149475" cy="7080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Внимательно прочитай текст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53988" y="4373563"/>
            <a:ext cx="2149475" cy="1016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4 вопроса =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4 шага по игровому полю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850063" y="4797425"/>
            <a:ext cx="2149475" cy="16303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Обведи стрелочки ответов, чтобы не забыть куда идти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724650" y="2954338"/>
            <a:ext cx="2320925" cy="1323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Изучи картинку. Иногда ответы на вопросы есть на ней!</a:t>
            </a:r>
          </a:p>
        </p:txBody>
      </p:sp>
    </p:spTree>
    <p:extLst>
      <p:ext uri="{BB962C8B-B14F-4D97-AF65-F5344CB8AC3E}">
        <p14:creationId xmlns:p14="http://schemas.microsoft.com/office/powerpoint/2010/main" val="299022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tai\Pictures\остров_сокровищ_300х2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674688"/>
            <a:ext cx="9144001" cy="822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0825" y="188913"/>
            <a:ext cx="8642350" cy="6408737"/>
          </a:xfrm>
          <a:prstGeom prst="rect">
            <a:avLst/>
          </a:prstGeom>
          <a:solidFill>
            <a:srgbClr val="FFFFFF">
              <a:alpha val="76863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829495">
            <a:off x="-285750" y="161925"/>
            <a:ext cx="1584325" cy="216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80528" y="2970627"/>
            <a:ext cx="9505056" cy="93871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МОЛОДЦЫ!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796556">
            <a:off x="6723063" y="4967288"/>
            <a:ext cx="1630362" cy="2227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955280">
            <a:off x="542925" y="260350"/>
            <a:ext cx="1560513" cy="213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565558">
            <a:off x="6854825" y="4186238"/>
            <a:ext cx="1577975" cy="2154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007656">
            <a:off x="673893" y="-500856"/>
            <a:ext cx="1625601" cy="2217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228408">
            <a:off x="7627938" y="4543425"/>
            <a:ext cx="1546225" cy="211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79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96752"/>
            <a:ext cx="896448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ЧТОБЫ ПЕРЕВАРИТЬ ЗНАНИЯ,</a:t>
            </a:r>
          </a:p>
          <a:p>
            <a:pPr algn="ctr"/>
            <a:r>
              <a:rPr lang="ru-RU" sz="6000" b="1" dirty="0" smtClean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НАДО ПОГЛОЩАТЬ ИХ  С АППЕТИТОМ</a:t>
            </a:r>
          </a:p>
        </p:txBody>
      </p:sp>
    </p:spTree>
    <p:extLst>
      <p:ext uri="{BB962C8B-B14F-4D97-AF65-F5344CB8AC3E}">
        <p14:creationId xmlns:p14="http://schemas.microsoft.com/office/powerpoint/2010/main" val="88006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8644" y="1110854"/>
            <a:ext cx="2121148" cy="6298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ПЛЮС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14800" y="1876425"/>
            <a:ext cx="4762500" cy="6286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ОТРИЦАТЕЛЬНЫЙ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14800" y="1110854"/>
            <a:ext cx="4902994" cy="6786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ПОЛОЖИТЕЛЬНЫЙ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3838" y="1876425"/>
            <a:ext cx="2055019" cy="5976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МИНУС</a:t>
            </a:r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438151" y="2731294"/>
            <a:ext cx="7660481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300" dirty="0">
                <a:latin typeface="Georgia" panose="02040502050405020303" pitchFamily="18" charset="0"/>
              </a:rPr>
              <a:t>Определить «________» пальчиковой батарейки можно, найдя на одном из ее концов центральное возвышение, выступающее за пределы корпуса. </a:t>
            </a:r>
          </a:p>
        </p:txBody>
      </p:sp>
      <p:pic>
        <p:nvPicPr>
          <p:cNvPr id="922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5" t="11882" r="38000" b="13153"/>
          <a:stretch>
            <a:fillRect/>
          </a:stretch>
        </p:blipFill>
        <p:spPr bwMode="auto">
          <a:xfrm>
            <a:off x="7987904" y="2864644"/>
            <a:ext cx="725090" cy="259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ятно 1 2"/>
          <p:cNvSpPr/>
          <p:nvPr/>
        </p:nvSpPr>
        <p:spPr>
          <a:xfrm>
            <a:off x="8108157" y="3318272"/>
            <a:ext cx="483394" cy="51435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47380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-0.08079 L 0.43264 0.2263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35" y="15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8644" y="1110854"/>
            <a:ext cx="1905124" cy="6298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ПЛЮС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14800" y="1876425"/>
            <a:ext cx="4762500" cy="6286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ОТРИЦАТЕЛЬНЫЙ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14800" y="1110854"/>
            <a:ext cx="4902994" cy="6786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ПОЛОЖИТЕЛЬНЫЙ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3838" y="1876425"/>
            <a:ext cx="2055019" cy="5976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МИНУС</a:t>
            </a: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1856185" y="3021807"/>
            <a:ext cx="670679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Georgia" panose="02040502050405020303" pitchFamily="18" charset="0"/>
              </a:rPr>
              <a:t>Если за окном «________», то можно идти кататься на коньках или лыжах!</a:t>
            </a:r>
          </a:p>
        </p:txBody>
      </p:sp>
      <p:pic>
        <p:nvPicPr>
          <p:cNvPr id="10247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7" t="7059" r="53432" b="7256"/>
          <a:stretch>
            <a:fillRect/>
          </a:stretch>
        </p:blipFill>
        <p:spPr bwMode="auto">
          <a:xfrm>
            <a:off x="578644" y="2752726"/>
            <a:ext cx="1119188" cy="313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65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0.59149 0.1724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66" y="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8644" y="1110854"/>
            <a:ext cx="1905124" cy="6298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ПЛЮС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14800" y="1876425"/>
            <a:ext cx="4762500" cy="6286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ОТРИЦАТЕЛЬНЫЙ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14800" y="1110854"/>
            <a:ext cx="4902994" cy="6786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ПОЛОЖИТЕЛЬНЫЙ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3838" y="1876425"/>
            <a:ext cx="2055019" cy="5976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МИНУС</a:t>
            </a:r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469106" y="3102769"/>
            <a:ext cx="72913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>
                <a:latin typeface="Georgia" panose="02040502050405020303" pitchFamily="18" charset="0"/>
              </a:rPr>
              <a:t>Карабас-Барабас – это «_________________» персонаж.</a:t>
            </a:r>
          </a:p>
        </p:txBody>
      </p:sp>
      <p:pic>
        <p:nvPicPr>
          <p:cNvPr id="1434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978" y="3253978"/>
            <a:ext cx="1699022" cy="274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5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26042 0.2541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1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8644" y="1110854"/>
            <a:ext cx="1905124" cy="6298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ПЛЮС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14800" y="1876425"/>
            <a:ext cx="4762500" cy="6286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ОТРИЦАТЕЛЬНЫЙ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14800" y="1110854"/>
            <a:ext cx="4902994" cy="6786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ПОЛОЖИТЕЛЬНЫЙ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3838" y="1876425"/>
            <a:ext cx="2055019" cy="5976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МИНУС</a:t>
            </a:r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438150" y="2820591"/>
            <a:ext cx="822483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Georgia" panose="02040502050405020303" pitchFamily="18" charset="0"/>
              </a:rPr>
              <a:t>Запись музыкального произведения, в котором отсутствует одна или более партий, называется «_________».</a:t>
            </a:r>
          </a:p>
        </p:txBody>
      </p:sp>
      <p:pic>
        <p:nvPicPr>
          <p:cNvPr id="15367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592" y="4588669"/>
            <a:ext cx="1391840" cy="122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0.36319 0.3824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0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8644" y="1110854"/>
            <a:ext cx="2326481" cy="6298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ПЛЮСЫ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14800" y="1876425"/>
            <a:ext cx="4762500" cy="6286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ОТРИЦАТЕЛЬНЫЙ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14800" y="1110854"/>
            <a:ext cx="4902994" cy="6786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ПОЛОЖИТЕЛЬНЫЙ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8151" y="1876425"/>
            <a:ext cx="2459831" cy="5976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МИНУСЫ</a:t>
            </a: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438150" y="2820591"/>
            <a:ext cx="82248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>
                <a:latin typeface="Georgia" panose="02040502050405020303" pitchFamily="18" charset="0"/>
              </a:rPr>
              <a:t>Мы говорим: «Нужно обдумать это решение, взвесить все «_________» и «__________». </a:t>
            </a:r>
          </a:p>
        </p:txBody>
      </p:sp>
      <p:pic>
        <p:nvPicPr>
          <p:cNvPr id="1843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4019550"/>
            <a:ext cx="1481138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39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01 -3.7037E-7 L 0.57726 0.3236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13" y="161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0.32534 0.29838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7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8644" y="1110854"/>
            <a:ext cx="1833116" cy="6298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ПЛЮС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14800" y="1876425"/>
            <a:ext cx="4762500" cy="6286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ОТРИЦАТЕЛЬНЫЕ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14800" y="1110854"/>
            <a:ext cx="4902994" cy="6786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ПОЛОЖИТЕЛЬНЫЕ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3838" y="1876425"/>
            <a:ext cx="2055019" cy="5976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Georgia" panose="02040502050405020303" pitchFamily="18" charset="0"/>
              </a:rPr>
              <a:t>МИНУС</a:t>
            </a: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438150" y="2921794"/>
            <a:ext cx="65627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>
                <a:latin typeface="Georgia" panose="02040502050405020303" pitchFamily="18" charset="0"/>
              </a:rPr>
              <a:t>Радость, вдохновение, любовь, надежда, благодарность – это «___________________» эмоции!</a:t>
            </a:r>
          </a:p>
        </p:txBody>
      </p:sp>
      <p:pic>
        <p:nvPicPr>
          <p:cNvPr id="16391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74081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39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-0.30469 0.5009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3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6-20.userapi.com/impg/Mz5m3XQ8GQbYuXa5ICfy6geIX-cki7Y18SeuOw/WXSSi9wtumo.jpg?size=430x0&amp;quality=95&amp;sign=abcd863da134142389b52bb48fba02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9" y="162030"/>
            <a:ext cx="3013048" cy="420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ervoklasska.ru/img/covers/cover_21.jpg?v=2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75" y="2521266"/>
            <a:ext cx="2932993" cy="410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6-22.userapi.com/impg/JLA7rb0W4ZbbDoKzlFmBV2oCANcSNqGmMSKQSA/udyXL79MZ-o.jpg?size=430x0&amp;quality=95&amp;sign=abe1e68690489a01b2d8765e06f001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3308"/>
            <a:ext cx="2967146" cy="414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50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1386</TotalTime>
  <Words>438</Words>
  <Application>Microsoft Office PowerPoint</Application>
  <PresentationFormat>Экран (4:3)</PresentationFormat>
  <Paragraphs>87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Calibri</vt:lpstr>
      <vt:lpstr>Cambria</vt:lpstr>
      <vt:lpstr>Franklin Gothic Book</vt:lpstr>
      <vt:lpstr>Georgia</vt:lpstr>
      <vt:lpstr>Perpetua</vt:lpstr>
      <vt:lpstr>Times New Roman</vt:lpstr>
      <vt:lpstr>Wingdings 2</vt:lpstr>
      <vt:lpstr>Справедливость</vt:lpstr>
      <vt:lpstr>Плюс-минус-Разминка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User</cp:lastModifiedBy>
  <cp:revision>39</cp:revision>
  <dcterms:created xsi:type="dcterms:W3CDTF">2023-02-24T16:14:43Z</dcterms:created>
  <dcterms:modified xsi:type="dcterms:W3CDTF">2023-02-27T13:52:46Z</dcterms:modified>
</cp:coreProperties>
</file>