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28.jpeg" ContentType="image/jpeg"/>
  <Override PartName="/ppt/media/image1.png" ContentType="image/png"/>
  <Override PartName="/ppt/media/image7.jpeg" ContentType="image/jpeg"/>
  <Override PartName="/ppt/media/image2.png" ContentType="image/png"/>
  <Override PartName="/ppt/media/image3.png" ContentType="image/png"/>
  <Override PartName="/ppt/media/image9.jpeg" ContentType="image/jpeg"/>
  <Override PartName="/ppt/media/image4.png" ContentType="image/png"/>
  <Override PartName="/ppt/media/image6.jpeg" ContentType="image/jpeg"/>
  <Override PartName="/ppt/media/image5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media/image18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png" ContentType="image/png"/>
  <Override PartName="/ppt/media/image24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5.png" ContentType="image/pn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3587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75000">
              <a:srgbClr val="ffffff"/>
            </a:gs>
            <a:gs pos="100000">
              <a:srgbClr val="dddddd"/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838080" y="36504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2"/>
          <p:cNvSpPr/>
          <p:nvPr/>
        </p:nvSpPr>
        <p:spPr>
          <a:xfrm>
            <a:off x="838080" y="1825560"/>
            <a:ext cx="10514880" cy="43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3"/>
          <p:cNvSpPr/>
          <p:nvPr/>
        </p:nvSpPr>
        <p:spPr>
          <a:xfrm>
            <a:off x="432000" y="3707280"/>
            <a:ext cx="1118736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806000"/>
                </a:solidFill>
                <a:latin typeface="Times New Roman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79" name="CustomShape 4"/>
          <p:cNvSpPr/>
          <p:nvPr/>
        </p:nvSpPr>
        <p:spPr>
          <a:xfrm>
            <a:off x="933480" y="1656000"/>
            <a:ext cx="9895320" cy="173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203864"/>
                </a:solidFill>
                <a:latin typeface="Times New Roman"/>
                <a:ea typeface="DejaVu Sans"/>
              </a:rPr>
              <a:t> 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600" spc="-1" strike="noStrike">
              <a:latin typeface="Arial"/>
            </a:endParaRPr>
          </a:p>
        </p:txBody>
      </p:sp>
      <p:pic>
        <p:nvPicPr>
          <p:cNvPr id="80" name="Picture 2_1" descr="http://imc72.ru/templates/images/logo_imc_small.png"/>
          <p:cNvPicPr/>
          <p:nvPr/>
        </p:nvPicPr>
        <p:blipFill>
          <a:blip r:embed="rId1"/>
          <a:stretch/>
        </p:blipFill>
        <p:spPr>
          <a:xfrm>
            <a:off x="108000" y="33840"/>
            <a:ext cx="1767960" cy="147708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10080000" y="105480"/>
            <a:ext cx="2014920" cy="1194840"/>
          </a:xfrm>
          <a:prstGeom prst="rect">
            <a:avLst/>
          </a:prstGeom>
          <a:ln>
            <a:noFill/>
          </a:ln>
        </p:spPr>
      </p:pic>
      <p:sp>
        <p:nvSpPr>
          <p:cNvPr id="82" name="CustomShape 5"/>
          <p:cNvSpPr/>
          <p:nvPr/>
        </p:nvSpPr>
        <p:spPr>
          <a:xfrm>
            <a:off x="2898360" y="144000"/>
            <a:ext cx="6530040" cy="64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Муниципальное автономное учреждение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«ИНФОРМАЦИОННО-МЕТОДИЧЕСКИЙ ЦЕНТР» города Тюмени</a:t>
            </a:r>
            <a:endParaRPr b="0" lang="ru-RU" sz="1400" spc="-1" strike="noStrike">
              <a:latin typeface="Arial"/>
            </a:endParaRPr>
          </a:p>
        </p:txBody>
      </p:sp>
      <p:graphicFrame>
        <p:nvGraphicFramePr>
          <p:cNvPr id="83" name="Table 6"/>
          <p:cNvGraphicFramePr/>
          <p:nvPr/>
        </p:nvGraphicFramePr>
        <p:xfrm>
          <a:off x="1080000" y="1512000"/>
          <a:ext cx="10655280" cy="5149800"/>
        </p:xfrm>
        <a:graphic>
          <a:graphicData uri="http://schemas.openxmlformats.org/drawingml/2006/table">
            <a:tbl>
              <a:tblPr/>
              <a:tblGrid>
                <a:gridCol w="989280"/>
                <a:gridCol w="6112080"/>
                <a:gridCol w="3554280"/>
              </a:tblGrid>
              <a:tr h="1348920">
                <a:tc gridSpan="3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Программа семинара-практикума 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«Федеральная образовательная программа дошкольного образования: 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проектирование, разработка,  показатели эффективности реализации» 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08.06.2023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897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Arial"/>
                        </a:rPr>
                        <a:t>1.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Федеральная образовательная программа дошкольного образования: векторы обновления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Евдокишина О. В.  методист МАУ ИМЦ города Тюмени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8978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Arial"/>
                        </a:rPr>
                        <a:t>2.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latin typeface="Times New Roman"/>
                          <a:ea typeface="Microsoft YaHei"/>
                        </a:rPr>
                        <a:t> </a:t>
                      </a:r>
                      <a:r>
                        <a:rPr b="0" lang="ru-RU" sz="2000" spc="-1" strike="noStrike">
                          <a:latin typeface="Times New Roman"/>
                          <a:ea typeface="Microsoft YaHei"/>
                        </a:rPr>
                        <a:t>Основные аспекты проектирования, разработки ФОП ДО.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Васильева И.С., методист МАУ ИМЦ города Тюмени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12981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Arial"/>
                        </a:rPr>
                        <a:t>3.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latin typeface="Times New Roman"/>
                        </a:rPr>
                        <a:t>Вопросы корректности и объективности предоставляемых данных для премирования работников и руководителей ДОО за отчетный период 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latin typeface="Times New Roman"/>
                        </a:rPr>
                        <a:t>Сидорова А.В., заместитель директора МАУ ИМЦ города Тюмени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08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Arial"/>
                        </a:rPr>
                        <a:t>4.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latin typeface="Times New Roman"/>
                        </a:rPr>
                        <a:t>Рефлексия. Обратная связь.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latin typeface="Times New Roman"/>
                        </a:rPr>
                        <a:t>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838080" y="36504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2"/>
          <p:cNvSpPr/>
          <p:nvPr/>
        </p:nvSpPr>
        <p:spPr>
          <a:xfrm>
            <a:off x="838080" y="1825560"/>
            <a:ext cx="10514880" cy="43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3"/>
          <p:cNvSpPr/>
          <p:nvPr/>
        </p:nvSpPr>
        <p:spPr>
          <a:xfrm>
            <a:off x="1134360" y="365040"/>
            <a:ext cx="915156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ФГОС , ФОП ДО и ФАОП ДО – приведены в соответствие друг с другом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489240" y="2055960"/>
            <a:ext cx="7431480" cy="43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Появились три возрастные градации : младенческий , ранний и дошкольный возраст</a:t>
            </a:r>
            <a:endParaRPr b="0" lang="ru-RU" sz="2800" spc="-1" strike="noStrike"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Отменяются Комплексные программы,  УМК Комплексных программ ( при его соответствии) переходит в режим инструментов реализации ФОП.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2800" spc="-1" strike="noStrike">
              <a:latin typeface="Arial"/>
            </a:endParaRPr>
          </a:p>
        </p:txBody>
      </p:sp>
      <p:pic>
        <p:nvPicPr>
          <p:cNvPr id="127" name="Picture 2" descr="https://uprostim.com/wp-content/uploads/2021/05/image134.png"/>
          <p:cNvPicPr/>
          <p:nvPr/>
        </p:nvPicPr>
        <p:blipFill>
          <a:blip r:embed="rId2"/>
          <a:stretch/>
        </p:blipFill>
        <p:spPr>
          <a:xfrm>
            <a:off x="7986600" y="1340640"/>
            <a:ext cx="3485160" cy="348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838080" y="36504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2"/>
          <p:cNvSpPr/>
          <p:nvPr/>
        </p:nvSpPr>
        <p:spPr>
          <a:xfrm>
            <a:off x="838080" y="1825560"/>
            <a:ext cx="10514880" cy="43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3"/>
          <p:cNvSpPr/>
          <p:nvPr/>
        </p:nvSpPr>
        <p:spPr>
          <a:xfrm>
            <a:off x="691560" y="316080"/>
            <a:ext cx="107992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Концептуальные различия ПООП и ФОП ДО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1474200" y="1776600"/>
            <a:ext cx="2621520" cy="15228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ПООП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5716440" y="1846440"/>
            <a:ext cx="3167280" cy="144504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ФОП ДО,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ФАОП ДО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33" name="CustomShape 6"/>
          <p:cNvSpPr/>
          <p:nvPr/>
        </p:nvSpPr>
        <p:spPr>
          <a:xfrm>
            <a:off x="940680" y="4070880"/>
            <a:ext cx="3814560" cy="169524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12600">
              <a:lnSpc>
                <a:spcPts val="2591"/>
              </a:lnSpc>
              <a:spcBef>
                <a:spcPts val="425"/>
              </a:spcBef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Носит</a:t>
            </a:r>
            <a:r>
              <a:rPr b="1" lang="ru-RU" sz="2800" spc="-7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8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рекомендательный </a:t>
            </a:r>
            <a:r>
              <a:rPr b="1" lang="ru-RU" sz="2800" spc="-52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8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характер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34" name="CustomShape 7"/>
          <p:cNvSpPr/>
          <p:nvPr/>
        </p:nvSpPr>
        <p:spPr>
          <a:xfrm>
            <a:off x="5357880" y="4070880"/>
            <a:ext cx="3990240" cy="169524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12600" algn="just">
              <a:lnSpc>
                <a:spcPct val="90000"/>
              </a:lnSpc>
              <a:spcBef>
                <a:spcPts val="386"/>
              </a:spcBef>
            </a:pPr>
            <a:r>
              <a:rPr b="1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Является нормативным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правовым </a:t>
            </a:r>
            <a:r>
              <a:rPr b="1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документом, </a:t>
            </a:r>
            <a:r>
              <a:rPr b="1" lang="ru-RU" sz="2400" spc="-53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равным по</a:t>
            </a:r>
            <a:r>
              <a:rPr b="1" lang="ru-RU" sz="2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статусу</a:t>
            </a:r>
            <a:r>
              <a:rPr b="1" lang="ru-RU" sz="2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ФГОС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35" name="CustomShape 8"/>
          <p:cNvSpPr/>
          <p:nvPr/>
        </p:nvSpPr>
        <p:spPr>
          <a:xfrm>
            <a:off x="2549880" y="3429000"/>
            <a:ext cx="297000" cy="5050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9"/>
          <p:cNvSpPr/>
          <p:nvPr/>
        </p:nvSpPr>
        <p:spPr>
          <a:xfrm>
            <a:off x="7152840" y="3438360"/>
            <a:ext cx="294120" cy="4863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7" name="Picture 4" descr="https://phonoteka.org/uploads/posts/2021-05/1620857597_26-phonoteka_org-p-fon-dlya-prezentatsii-vnimanie-34.jpg"/>
          <p:cNvPicPr/>
          <p:nvPr/>
        </p:nvPicPr>
        <p:blipFill>
          <a:blip r:embed="rId2"/>
          <a:srcRect l="38462" t="2719" r="32878" b="-2719"/>
          <a:stretch/>
        </p:blipFill>
        <p:spPr>
          <a:xfrm>
            <a:off x="9636480" y="1876320"/>
            <a:ext cx="2092320" cy="341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838080" y="36504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2"/>
          <p:cNvSpPr/>
          <p:nvPr/>
        </p:nvSpPr>
        <p:spPr>
          <a:xfrm>
            <a:off x="1039680" y="596880"/>
            <a:ext cx="10556280" cy="852840"/>
          </a:xfrm>
          <a:prstGeom prst="rect">
            <a:avLst/>
          </a:prstGeom>
          <a:noFill/>
          <a:ln w="90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02960" algn="ctr">
              <a:lnSpc>
                <a:spcPct val="100000"/>
              </a:lnSpc>
            </a:pPr>
            <a:r>
              <a:rPr b="1" lang="ru-RU" sz="28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ФЕДЕРАЛЬНАЯ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8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ОБРАЗОВАТЕЛЬНАЯ</a:t>
            </a:r>
            <a:r>
              <a:rPr b="1" lang="ru-RU" sz="28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8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ПРОГРАММА </a:t>
            </a:r>
            <a:r>
              <a:rPr b="1" lang="ru-RU" sz="28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ДОШКОЛЬНОГО </a:t>
            </a:r>
            <a:r>
              <a:rPr b="1" lang="ru-RU" sz="28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ОБРАЗОВАНИЯ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6318720" y="2568960"/>
            <a:ext cx="4728600" cy="324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0" bIns="0">
            <a:spAutoFit/>
          </a:bodyPr>
          <a:p>
            <a:pPr marL="38880" algn="ctr">
              <a:lnSpc>
                <a:spcPct val="100000"/>
              </a:lnSpc>
              <a:spcBef>
                <a:spcPts val="879"/>
              </a:spcBef>
            </a:pPr>
            <a:r>
              <a:rPr b="1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Структура</a:t>
            </a:r>
            <a:r>
              <a:rPr b="1" lang="ru-RU" sz="2000" spc="-7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ФОП:</a:t>
            </a:r>
            <a:endParaRPr b="0" lang="ru-RU" sz="2000" spc="-1" strike="noStrike">
              <a:latin typeface="Arial"/>
            </a:endParaRPr>
          </a:p>
          <a:p>
            <a:pPr marL="195120" indent="-181080">
              <a:lnSpc>
                <a:spcPct val="100000"/>
              </a:lnSpc>
              <a:spcBef>
                <a:spcPts val="706"/>
              </a:spcBef>
              <a:buClr>
                <a:srgbClr val="000000"/>
              </a:buClr>
              <a:buSzPct val="94000"/>
              <a:buFont typeface="Wingdings" charset="2"/>
              <a:buChar char=""/>
            </a:pPr>
            <a:r>
              <a:rPr b="0" lang="ru-RU" sz="18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Федеральная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рабочая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программа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образования;</a:t>
            </a:r>
            <a:endParaRPr b="0" lang="ru-RU" sz="1800" spc="-1" strike="noStrike">
              <a:latin typeface="Arial"/>
            </a:endParaRPr>
          </a:p>
          <a:p>
            <a:pPr marL="195120" indent="-180360">
              <a:lnSpc>
                <a:spcPct val="100000"/>
              </a:lnSpc>
              <a:spcBef>
                <a:spcPts val="1086"/>
              </a:spcBef>
              <a:buClr>
                <a:srgbClr val="000000"/>
              </a:buClr>
              <a:buSzPct val="94000"/>
              <a:buFont typeface="Wingdings" charset="2"/>
              <a:buChar char="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Федеральная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рабочая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программа</a:t>
            </a:r>
            <a:r>
              <a:rPr b="0" lang="ru-RU" sz="18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воспитания;</a:t>
            </a:r>
            <a:endParaRPr b="0" lang="ru-RU" sz="1800" spc="-1" strike="noStrike">
              <a:latin typeface="Arial"/>
            </a:endParaRPr>
          </a:p>
          <a:p>
            <a:pPr marL="195120" indent="-18036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SzPct val="94000"/>
              <a:buFont typeface="Wingdings" charset="2"/>
              <a:buChar char=""/>
            </a:pPr>
            <a:r>
              <a:rPr b="0" lang="ru-RU" sz="18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Программа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коррекционно-развивающей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080"/>
              </a:spcBef>
            </a:pPr>
            <a:r>
              <a:rPr b="0" lang="ru-RU" sz="18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работы;</a:t>
            </a:r>
            <a:endParaRPr b="0" lang="ru-RU" sz="1800" spc="-1" strike="noStrike">
              <a:latin typeface="Arial"/>
            </a:endParaRPr>
          </a:p>
          <a:p>
            <a:pPr marL="195120" indent="-18036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SzPct val="94000"/>
              <a:buFont typeface="Wingdings" charset="2"/>
              <a:buChar char=""/>
            </a:pPr>
            <a:r>
              <a:rPr b="0" lang="ru-RU" sz="18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Примерный</a:t>
            </a:r>
            <a:r>
              <a:rPr b="0" lang="ru-RU" sz="18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режим</a:t>
            </a:r>
            <a:r>
              <a:rPr b="0" lang="ru-RU" sz="18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</a:t>
            </a:r>
            <a:r>
              <a:rPr b="0" lang="ru-RU" sz="18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распорядок</a:t>
            </a:r>
            <a:r>
              <a:rPr b="0" lang="ru-RU" sz="18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дня;</a:t>
            </a:r>
            <a:endParaRPr b="0" lang="ru-RU" sz="1800" spc="-1" strike="noStrike">
              <a:latin typeface="Arial"/>
            </a:endParaRPr>
          </a:p>
          <a:p>
            <a:pPr marL="195120" indent="-18036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SzPct val="94000"/>
              <a:buFont typeface="Wingdings" charset="2"/>
              <a:buChar char="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Федеральный</a:t>
            </a:r>
            <a:r>
              <a:rPr b="0" lang="ru-RU" sz="18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календарный</a:t>
            </a:r>
            <a:r>
              <a:rPr b="0" lang="ru-RU" sz="18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план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08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воспитательной</a:t>
            </a:r>
            <a:r>
              <a:rPr b="0" lang="ru-RU" sz="1800" spc="-5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работы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2399040" y="2692080"/>
            <a:ext cx="1751400" cy="31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Разделы</a:t>
            </a:r>
            <a:r>
              <a:rPr b="1" lang="ru-RU" sz="2000" spc="-9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ФОП: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2" name="CustomShape 5"/>
          <p:cNvSpPr/>
          <p:nvPr/>
        </p:nvSpPr>
        <p:spPr>
          <a:xfrm>
            <a:off x="1875240" y="3369960"/>
            <a:ext cx="2734920" cy="12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9760" bIns="0">
            <a:spAutoFit/>
          </a:bodyPr>
          <a:p>
            <a:pPr marL="299160" indent="-285120">
              <a:lnSpc>
                <a:spcPct val="100000"/>
              </a:lnSpc>
              <a:spcBef>
                <a:spcPts val="1179"/>
              </a:spcBef>
              <a:buClr>
                <a:srgbClr val="000000"/>
              </a:buClr>
              <a:buFont typeface="Times New Roman"/>
              <a:buAutoNum type="arabicPeriod"/>
            </a:pPr>
            <a:r>
              <a:rPr b="1" lang="ru-RU" sz="18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ЦЕЛЕВОЙ</a:t>
            </a:r>
            <a:endParaRPr b="0" lang="ru-RU" sz="1800" spc="-1" strike="noStrike">
              <a:latin typeface="Arial"/>
            </a:endParaRPr>
          </a:p>
          <a:p>
            <a:pPr marL="184680" indent="-17028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SzPct val="94000"/>
              <a:buFont typeface="Times New Roman"/>
              <a:buAutoNum type="arabicPeriod"/>
            </a:pPr>
            <a:r>
              <a:rPr b="1" lang="ru-RU" sz="18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СОДЕРЖАТЕЛЬНЫЙ</a:t>
            </a:r>
            <a:endParaRPr b="0" lang="ru-RU" sz="1800" spc="-1" strike="noStrike">
              <a:latin typeface="Arial"/>
            </a:endParaRPr>
          </a:p>
          <a:p>
            <a:pPr marL="184680" indent="-171000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  <a:buSzPct val="94000"/>
              <a:buFont typeface="Times New Roman"/>
              <a:buAutoNum type="arabicPeriod"/>
            </a:pPr>
            <a:r>
              <a:rPr b="1" lang="ru-RU" sz="18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ОРГАНИЗАЦИОННЫЙ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3" name="CustomShape 6"/>
          <p:cNvSpPr/>
          <p:nvPr/>
        </p:nvSpPr>
        <p:spPr>
          <a:xfrm>
            <a:off x="1085760" y="2005560"/>
            <a:ext cx="4183920" cy="4488840"/>
          </a:xfrm>
          <a:prstGeom prst="frame">
            <a:avLst>
              <a:gd name="adj1" fmla="val 125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7"/>
          <p:cNvSpPr/>
          <p:nvPr/>
        </p:nvSpPr>
        <p:spPr>
          <a:xfrm>
            <a:off x="5677920" y="2005560"/>
            <a:ext cx="6009840" cy="4488840"/>
          </a:xfrm>
          <a:prstGeom prst="frame">
            <a:avLst>
              <a:gd name="adj1" fmla="val 125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838080" y="36504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2"/>
          <p:cNvSpPr/>
          <p:nvPr/>
        </p:nvSpPr>
        <p:spPr>
          <a:xfrm>
            <a:off x="838080" y="1825560"/>
            <a:ext cx="10514880" cy="43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3"/>
          <p:cNvSpPr/>
          <p:nvPr/>
        </p:nvSpPr>
        <p:spPr>
          <a:xfrm>
            <a:off x="2575800" y="506880"/>
            <a:ext cx="10556280" cy="298080"/>
          </a:xfrm>
          <a:prstGeom prst="rect">
            <a:avLst/>
          </a:prstGeom>
          <a:noFill/>
          <a:ln w="90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8160" bIns="0">
            <a:spAutoFit/>
          </a:bodyPr>
          <a:p>
            <a:pPr marL="102960">
              <a:lnSpc>
                <a:spcPts val="2049"/>
              </a:lnSpc>
              <a:spcBef>
                <a:spcPts val="300"/>
              </a:spcBef>
            </a:pPr>
            <a:r>
              <a:rPr b="1" lang="ru-RU" sz="36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Ф</a:t>
            </a:r>
            <a:r>
              <a:rPr b="1" lang="ru-RU" sz="36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О</a:t>
            </a:r>
            <a:r>
              <a:rPr b="1" lang="ru-RU" sz="36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П </a:t>
            </a:r>
            <a:r>
              <a:rPr b="1" lang="ru-RU" sz="36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Д</a:t>
            </a:r>
            <a:r>
              <a:rPr b="1" lang="ru-RU" sz="36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О – новые тенденции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2981160" y="1143000"/>
            <a:ext cx="537084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Цель ФОП ДО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49" name="CustomShape 5"/>
          <p:cNvSpPr/>
          <p:nvPr/>
        </p:nvSpPr>
        <p:spPr>
          <a:xfrm>
            <a:off x="1985040" y="1726920"/>
            <a:ext cx="7666560" cy="319176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457200" indent="-455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Разностороннее развитие и воспитание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ребенка в период дошкольного детства на основе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духовно-нравственных ценностей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народов Российской Федерации, исторических и национально культурных традиций.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50" name="CustomShape 6"/>
          <p:cNvSpPr/>
          <p:nvPr/>
        </p:nvSpPr>
        <p:spPr>
          <a:xfrm>
            <a:off x="1477080" y="5213880"/>
            <a:ext cx="9011160" cy="123804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Приоритет образовательных задач !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38080" y="36504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2"/>
          <p:cNvSpPr/>
          <p:nvPr/>
        </p:nvSpPr>
        <p:spPr>
          <a:xfrm>
            <a:off x="1705680" y="1038240"/>
            <a:ext cx="2465640" cy="76068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ПООП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7507440" y="1009800"/>
            <a:ext cx="3046680" cy="68724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ФОП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4" name="CustomShape 4"/>
          <p:cNvSpPr/>
          <p:nvPr/>
        </p:nvSpPr>
        <p:spPr>
          <a:xfrm>
            <a:off x="1052640" y="2376000"/>
            <a:ext cx="3875400" cy="13669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оздание благоприятных условий развития детей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5" name="CustomShape 5"/>
          <p:cNvSpPr/>
          <p:nvPr/>
        </p:nvSpPr>
        <p:spPr>
          <a:xfrm>
            <a:off x="6096240" y="2232000"/>
            <a:ext cx="5819040" cy="174744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Разностороннее развитие ребенка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 Обеспечение развития физических, личностных, нравственных качеств и основ патриотизма, интеллектуальных и художественно-творческих способностей ребёнка, его инициативности, самостоятельности и ответственности</a:t>
            </a:r>
            <a:r>
              <a:rPr b="0" lang="ru-RU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6" name="CustomShape 6"/>
          <p:cNvSpPr/>
          <p:nvPr/>
        </p:nvSpPr>
        <p:spPr>
          <a:xfrm>
            <a:off x="1477080" y="4248000"/>
            <a:ext cx="3036240" cy="9349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Целевые ориентиры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7" name="CustomShape 7"/>
          <p:cNvSpPr/>
          <p:nvPr/>
        </p:nvSpPr>
        <p:spPr>
          <a:xfrm>
            <a:off x="7324920" y="4392000"/>
            <a:ext cx="3837960" cy="8629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Планируемые результаты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8" name="CustomShape 8"/>
          <p:cNvSpPr/>
          <p:nvPr/>
        </p:nvSpPr>
        <p:spPr>
          <a:xfrm>
            <a:off x="1248480" y="5439240"/>
            <a:ext cx="9512280" cy="109368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Вывод:  Появилась ответственность за результат освоения программы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59" name="CustomShape 9"/>
          <p:cNvSpPr/>
          <p:nvPr/>
        </p:nvSpPr>
        <p:spPr>
          <a:xfrm>
            <a:off x="2575800" y="506880"/>
            <a:ext cx="10556280" cy="298080"/>
          </a:xfrm>
          <a:prstGeom prst="rect">
            <a:avLst/>
          </a:prstGeom>
          <a:noFill/>
          <a:ln w="90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8160" bIns="0">
            <a:spAutoFit/>
          </a:bodyPr>
          <a:p>
            <a:pPr marL="102960">
              <a:lnSpc>
                <a:spcPts val="2049"/>
              </a:lnSpc>
              <a:spcBef>
                <a:spcPts val="300"/>
              </a:spcBef>
            </a:pPr>
            <a:r>
              <a:rPr b="1" lang="ru-RU" sz="36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Ф</a:t>
            </a:r>
            <a:r>
              <a:rPr b="1" lang="ru-RU" sz="3600" spc="-46" strike="noStrike">
                <a:solidFill>
                  <a:srgbClr val="000000"/>
                </a:solidFill>
                <a:latin typeface="Times New Roman"/>
                <a:ea typeface="DejaVu Sans"/>
              </a:rPr>
              <a:t>О</a:t>
            </a:r>
            <a:r>
              <a:rPr b="1" lang="ru-RU" sz="36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П </a:t>
            </a:r>
            <a:r>
              <a:rPr b="1" lang="ru-RU" sz="36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Д</a:t>
            </a:r>
            <a:r>
              <a:rPr b="1" lang="ru-RU" sz="3600" spc="-41" strike="noStrike">
                <a:solidFill>
                  <a:srgbClr val="000000"/>
                </a:solidFill>
                <a:latin typeface="Times New Roman"/>
                <a:ea typeface="DejaVu Sans"/>
              </a:rPr>
              <a:t>О – новые тенденции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60" name="CustomShape 10"/>
          <p:cNvSpPr/>
          <p:nvPr/>
        </p:nvSpPr>
        <p:spPr>
          <a:xfrm>
            <a:off x="2808000" y="1800000"/>
            <a:ext cx="286920" cy="574920"/>
          </a:xfrm>
          <a:custGeom>
            <a:avLst/>
            <a:gdLst/>
            <a:ahLst/>
            <a:rect l="l" t="t" r="r" b="b"/>
            <a:pathLst>
              <a:path w="802" h="1601">
                <a:moveTo>
                  <a:pt x="200" y="0"/>
                </a:moveTo>
                <a:lnTo>
                  <a:pt x="200" y="1200"/>
                </a:lnTo>
                <a:lnTo>
                  <a:pt x="0" y="1200"/>
                </a:lnTo>
                <a:lnTo>
                  <a:pt x="400" y="1600"/>
                </a:lnTo>
                <a:lnTo>
                  <a:pt x="801" y="1200"/>
                </a:lnTo>
                <a:lnTo>
                  <a:pt x="600" y="1200"/>
                </a:lnTo>
                <a:lnTo>
                  <a:pt x="600" y="0"/>
                </a:lnTo>
                <a:lnTo>
                  <a:pt x="200" y="0"/>
                </a:lnTo>
              </a:path>
            </a:pathLst>
          </a:custGeom>
          <a:solidFill>
            <a:srgbClr val="bf819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11"/>
          <p:cNvSpPr/>
          <p:nvPr/>
        </p:nvSpPr>
        <p:spPr>
          <a:xfrm>
            <a:off x="2808000" y="3744000"/>
            <a:ext cx="286920" cy="502920"/>
          </a:xfrm>
          <a:custGeom>
            <a:avLst/>
            <a:gdLst/>
            <a:ahLst/>
            <a:rect l="l" t="t" r="r" b="b"/>
            <a:pathLst>
              <a:path w="802" h="1401">
                <a:moveTo>
                  <a:pt x="200" y="0"/>
                </a:moveTo>
                <a:lnTo>
                  <a:pt x="200" y="1050"/>
                </a:lnTo>
                <a:lnTo>
                  <a:pt x="0" y="1050"/>
                </a:lnTo>
                <a:lnTo>
                  <a:pt x="400" y="1400"/>
                </a:lnTo>
                <a:lnTo>
                  <a:pt x="801" y="1050"/>
                </a:lnTo>
                <a:lnTo>
                  <a:pt x="600" y="1050"/>
                </a:lnTo>
                <a:lnTo>
                  <a:pt x="600" y="0"/>
                </a:lnTo>
                <a:lnTo>
                  <a:pt x="200" y="0"/>
                </a:lnTo>
              </a:path>
            </a:pathLst>
          </a:custGeom>
          <a:solidFill>
            <a:srgbClr val="bf819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12"/>
          <p:cNvSpPr/>
          <p:nvPr/>
        </p:nvSpPr>
        <p:spPr>
          <a:xfrm>
            <a:off x="9000000" y="1698120"/>
            <a:ext cx="286920" cy="532800"/>
          </a:xfrm>
          <a:custGeom>
            <a:avLst/>
            <a:gdLst/>
            <a:ahLst/>
            <a:rect l="l" t="t" r="r" b="b"/>
            <a:pathLst>
              <a:path w="802" h="1484">
                <a:moveTo>
                  <a:pt x="200" y="0"/>
                </a:moveTo>
                <a:lnTo>
                  <a:pt x="200" y="1113"/>
                </a:lnTo>
                <a:lnTo>
                  <a:pt x="0" y="1113"/>
                </a:lnTo>
                <a:lnTo>
                  <a:pt x="400" y="1483"/>
                </a:lnTo>
                <a:lnTo>
                  <a:pt x="801" y="1113"/>
                </a:lnTo>
                <a:lnTo>
                  <a:pt x="600" y="1113"/>
                </a:lnTo>
                <a:lnTo>
                  <a:pt x="600" y="0"/>
                </a:lnTo>
                <a:lnTo>
                  <a:pt x="200" y="0"/>
                </a:lnTo>
              </a:path>
            </a:pathLst>
          </a:custGeom>
          <a:solidFill>
            <a:srgbClr val="bf819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13"/>
          <p:cNvSpPr/>
          <p:nvPr/>
        </p:nvSpPr>
        <p:spPr>
          <a:xfrm>
            <a:off x="9000000" y="3888000"/>
            <a:ext cx="286920" cy="574920"/>
          </a:xfrm>
          <a:custGeom>
            <a:avLst/>
            <a:gdLst/>
            <a:ahLst/>
            <a:rect l="l" t="t" r="r" b="b"/>
            <a:pathLst>
              <a:path w="802" h="1601">
                <a:moveTo>
                  <a:pt x="200" y="0"/>
                </a:moveTo>
                <a:lnTo>
                  <a:pt x="200" y="1200"/>
                </a:lnTo>
                <a:lnTo>
                  <a:pt x="0" y="1200"/>
                </a:lnTo>
                <a:lnTo>
                  <a:pt x="400" y="1600"/>
                </a:lnTo>
                <a:lnTo>
                  <a:pt x="801" y="1200"/>
                </a:lnTo>
                <a:lnTo>
                  <a:pt x="600" y="1200"/>
                </a:lnTo>
                <a:lnTo>
                  <a:pt x="600" y="0"/>
                </a:lnTo>
                <a:lnTo>
                  <a:pt x="200" y="0"/>
                </a:lnTo>
              </a:path>
            </a:pathLst>
          </a:custGeom>
          <a:solidFill>
            <a:srgbClr val="bf819e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838080" y="36504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2"/>
          <p:cNvSpPr/>
          <p:nvPr/>
        </p:nvSpPr>
        <p:spPr>
          <a:xfrm>
            <a:off x="838080" y="1825560"/>
            <a:ext cx="10514880" cy="43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3"/>
          <p:cNvSpPr/>
          <p:nvPr/>
        </p:nvSpPr>
        <p:spPr>
          <a:xfrm>
            <a:off x="1433520" y="232560"/>
            <a:ext cx="10109520" cy="62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ctr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40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Структура</a:t>
            </a:r>
            <a:r>
              <a:rPr b="1" lang="ru-RU" sz="4000" spc="-9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40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ФОП</a:t>
            </a:r>
            <a:r>
              <a:rPr b="1" lang="ru-RU" sz="4000" spc="-8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40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дошкольного</a:t>
            </a:r>
            <a:r>
              <a:rPr b="1" lang="ru-RU" sz="4000" spc="-8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40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образования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67" name="CustomShape 4"/>
          <p:cNvSpPr/>
          <p:nvPr/>
        </p:nvSpPr>
        <p:spPr>
          <a:xfrm>
            <a:off x="3519720" y="1089000"/>
            <a:ext cx="8377920" cy="111024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6800" rIns="46800" tIns="45000" bIns="45000" anchor="ctr">
            <a:noAutofit/>
          </a:bodyPr>
          <a:p>
            <a:pPr marL="12600" algn="just">
              <a:lnSpc>
                <a:spcPts val="2591"/>
              </a:lnSpc>
              <a:spcBef>
                <a:spcPts val="431"/>
              </a:spcBef>
            </a:pP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Федеральная программа определяет </a:t>
            </a:r>
            <a:r>
              <a:rPr b="0" lang="ru-RU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объем </a:t>
            </a:r>
            <a:r>
              <a:rPr b="1" lang="ru-RU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обязательной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части Программ, </a:t>
            </a:r>
            <a:r>
              <a:rPr b="1" lang="ru-RU" sz="2000" spc="-58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который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соответствии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 </a:t>
            </a:r>
            <a:r>
              <a:rPr b="0" lang="ru-RU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ФГОС 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ДО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составляет 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не менее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60% </a:t>
            </a:r>
            <a:r>
              <a:rPr b="0" lang="ru-RU" sz="20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от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общего </a:t>
            </a:r>
            <a:r>
              <a:rPr b="0" lang="ru-RU" sz="2000" spc="-58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объема 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программы.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8" name="CustomShape 5"/>
          <p:cNvSpPr/>
          <p:nvPr/>
        </p:nvSpPr>
        <p:spPr>
          <a:xfrm>
            <a:off x="293040" y="2458440"/>
            <a:ext cx="10174320" cy="292824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12600">
              <a:lnSpc>
                <a:spcPct val="100000"/>
              </a:lnSpc>
              <a:spcBef>
                <a:spcPts val="1006"/>
              </a:spcBef>
            </a:pP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006"/>
              </a:spcBef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Часть, </a:t>
            </a:r>
            <a:r>
              <a:rPr b="1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формируемая</a:t>
            </a:r>
            <a:r>
              <a:rPr b="1" lang="ru-RU" sz="20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участниками</a:t>
            </a:r>
            <a:r>
              <a:rPr b="1" lang="ru-RU" sz="20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образовательных</a:t>
            </a:r>
            <a:r>
              <a:rPr b="1" lang="ru-RU" sz="2000" spc="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отношений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,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составляет 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не </a:t>
            </a:r>
            <a:r>
              <a:rPr b="0" lang="ru-RU" sz="2000" spc="-58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более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40%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b="0" lang="ru-RU" sz="20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может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быть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ориентирована</a:t>
            </a:r>
            <a:r>
              <a:rPr b="0" lang="ru-RU" sz="2000" spc="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на:</a:t>
            </a:r>
            <a:endParaRPr b="0" lang="ru-RU" sz="2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006"/>
              </a:spcBef>
            </a:pP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- специфику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национальных,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социокультурных</a:t>
            </a:r>
            <a:r>
              <a:rPr b="0" lang="ru-RU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иных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условий,</a:t>
            </a:r>
            <a:r>
              <a:rPr b="0" lang="ru-RU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</a:t>
            </a:r>
            <a:r>
              <a:rPr b="0" lang="ru-RU" sz="2000" spc="-35" strike="noStrike">
                <a:solidFill>
                  <a:srgbClr val="000000"/>
                </a:solidFill>
                <a:latin typeface="Times New Roman"/>
                <a:ea typeface="DejaVu Sans"/>
              </a:rPr>
              <a:t>том</a:t>
            </a:r>
            <a:r>
              <a:rPr b="0" lang="ru-RU" sz="2000" spc="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числе </a:t>
            </a:r>
            <a:r>
              <a:rPr b="0" lang="ru-RU" sz="2000" spc="-58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региональных, в </a:t>
            </a:r>
            <a:r>
              <a:rPr b="0" lang="ru-RU" sz="20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которых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осуществляется</a:t>
            </a:r>
            <a:r>
              <a:rPr b="0" lang="ru-RU" sz="20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образовательная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деятельность</a:t>
            </a:r>
            <a:endParaRPr b="0" lang="ru-RU" sz="2000" spc="-1" strike="noStrike">
              <a:latin typeface="Arial"/>
            </a:endParaRPr>
          </a:p>
          <a:p>
            <a:pPr marL="298440" indent="-284040">
              <a:lnSpc>
                <a:spcPct val="100000"/>
              </a:lnSpc>
              <a:spcBef>
                <a:spcPts val="669"/>
              </a:spcBef>
              <a:buClr>
                <a:srgbClr val="000000"/>
              </a:buClr>
              <a:buFont typeface="StarSymbol"/>
              <a:buChar char="-"/>
            </a:pP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сложившиеся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традиции</a:t>
            </a:r>
            <a:r>
              <a:rPr b="0" lang="ru-RU" sz="2000" spc="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ДОО;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000" spc="-1" strike="noStrike">
              <a:latin typeface="Arial"/>
            </a:endParaRPr>
          </a:p>
          <a:p>
            <a:pPr marL="298440" indent="-284040">
              <a:lnSpc>
                <a:spcPct val="100000"/>
              </a:lnSpc>
              <a:spcBef>
                <a:spcPts val="669"/>
              </a:spcBef>
              <a:buClr>
                <a:srgbClr val="000000"/>
              </a:buClr>
              <a:buFont typeface="StarSymbol"/>
              <a:buChar char="-"/>
            </a:pP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выбор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парциальных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образовательных</a:t>
            </a:r>
            <a:r>
              <a:rPr b="0" lang="ru-RU" sz="2000" spc="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программ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и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форм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организации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работы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с </a:t>
            </a:r>
            <a:r>
              <a:rPr b="0" lang="ru-RU" sz="2000" spc="-58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детьми, </a:t>
            </a:r>
            <a:r>
              <a:rPr b="0" lang="ru-RU" sz="20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которые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в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наибольшей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степени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соответствуют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потребностям</a:t>
            </a:r>
            <a:r>
              <a:rPr b="0" lang="ru-RU" sz="2000" spc="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 интересам детей, а</a:t>
            </a:r>
            <a:r>
              <a:rPr b="0" lang="ru-RU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также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возможностям</a:t>
            </a:r>
            <a:r>
              <a:rPr b="0" lang="ru-RU" sz="2000" spc="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педагогического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коллектива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и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ДОО</a:t>
            </a:r>
            <a:r>
              <a:rPr b="0" lang="ru-RU" sz="2000" spc="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целом.</a:t>
            </a:r>
            <a:endParaRPr b="0" lang="ru-RU" sz="2000" spc="-1" strike="noStrike">
              <a:latin typeface="Arial"/>
            </a:endParaRPr>
          </a:p>
          <a:p>
            <a:pPr marL="12600">
              <a:lnSpc>
                <a:spcPts val="2591"/>
              </a:lnSpc>
              <a:spcBef>
                <a:spcPts val="1006"/>
              </a:spcBef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69" name="CustomShape 6"/>
          <p:cNvSpPr/>
          <p:nvPr/>
        </p:nvSpPr>
        <p:spPr>
          <a:xfrm>
            <a:off x="3519720" y="5563800"/>
            <a:ext cx="8377920" cy="112356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12600">
              <a:lnSpc>
                <a:spcPct val="100000"/>
              </a:lnSpc>
              <a:spcBef>
                <a:spcPts val="669"/>
              </a:spcBef>
            </a:pPr>
            <a:r>
              <a:rPr b="1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Содержание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и</a:t>
            </a:r>
            <a:r>
              <a:rPr b="1" lang="ru-RU" sz="2000" spc="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планируемые</a:t>
            </a:r>
            <a:r>
              <a:rPr b="1" lang="ru-RU" sz="20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0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результаты</a:t>
            </a:r>
            <a:r>
              <a:rPr b="1" lang="ru-RU" sz="2000" spc="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разрабатываемых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в 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ДОО</a:t>
            </a:r>
            <a:r>
              <a:rPr b="0" lang="ru-RU" sz="2000" spc="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Программ </a:t>
            </a:r>
            <a:r>
              <a:rPr b="0" lang="ru-RU" sz="2000" spc="-58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должны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быть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не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0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ниже</a:t>
            </a:r>
            <a:r>
              <a:rPr b="1" lang="ru-RU" sz="2000" spc="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соответствующих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содержания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и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планируемых 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32" strike="noStrike">
                <a:solidFill>
                  <a:srgbClr val="000000"/>
                </a:solidFill>
                <a:latin typeface="Times New Roman"/>
                <a:ea typeface="DejaVu Sans"/>
              </a:rPr>
              <a:t>результатов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Федеральной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0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программы.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838080" y="36504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2"/>
          <p:cNvSpPr/>
          <p:nvPr/>
        </p:nvSpPr>
        <p:spPr>
          <a:xfrm>
            <a:off x="838080" y="1825560"/>
            <a:ext cx="10514880" cy="43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3"/>
          <p:cNvSpPr/>
          <p:nvPr/>
        </p:nvSpPr>
        <p:spPr>
          <a:xfrm>
            <a:off x="3637080" y="179280"/>
            <a:ext cx="5564160" cy="90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3000"/>
          </a:bodyPr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Работа с документами: алгоритм 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2445840" y="1144440"/>
            <a:ext cx="7163280" cy="12499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Изучение нормативно –правовых документов федерального – регионального, муниципального уровней обеспечивающих внедрение ФОП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4" name="CustomShape 5"/>
          <p:cNvSpPr/>
          <p:nvPr/>
        </p:nvSpPr>
        <p:spPr>
          <a:xfrm>
            <a:off x="2876400" y="2548440"/>
            <a:ext cx="6250320" cy="125316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Проведение экспертизы локальных актов детского сада, внесение изменений в соответствии с требованиями ФОП ДО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5" name="CustomShape 6"/>
          <p:cNvSpPr/>
          <p:nvPr/>
        </p:nvSpPr>
        <p:spPr>
          <a:xfrm>
            <a:off x="3637080" y="3955320"/>
            <a:ext cx="5019120" cy="97056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Разработка   ООП ДОУ  в соответствии с ФОП ДО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6" name="CustomShape 7"/>
          <p:cNvSpPr/>
          <p:nvPr/>
        </p:nvSpPr>
        <p:spPr>
          <a:xfrm>
            <a:off x="4009320" y="5045760"/>
            <a:ext cx="4350600" cy="9900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Издание приказа об утверждении новой ООП ДО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7" name="CustomShape 8"/>
          <p:cNvSpPr/>
          <p:nvPr/>
        </p:nvSpPr>
        <p:spPr>
          <a:xfrm>
            <a:off x="10410840" y="1144440"/>
            <a:ext cx="613800" cy="4050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8" name="Picture 2" descr="https://uprostim.com/wp-content/uploads/2021/05/image029-1.png"/>
          <p:cNvPicPr/>
          <p:nvPr/>
        </p:nvPicPr>
        <p:blipFill>
          <a:blip r:embed="rId2"/>
          <a:stretch/>
        </p:blipFill>
        <p:spPr>
          <a:xfrm>
            <a:off x="55440" y="3273120"/>
            <a:ext cx="3307680" cy="3307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838080" y="36504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2"/>
          <p:cNvSpPr/>
          <p:nvPr/>
        </p:nvSpPr>
        <p:spPr>
          <a:xfrm>
            <a:off x="838080" y="1825560"/>
            <a:ext cx="10514880" cy="43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3"/>
          <p:cNvSpPr/>
          <p:nvPr/>
        </p:nvSpPr>
        <p:spPr>
          <a:xfrm>
            <a:off x="3219480" y="136440"/>
            <a:ext cx="6027840" cy="67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0000"/>
          </a:bodyPr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Примерная Дорожная карта</a:t>
            </a:r>
            <a:endParaRPr b="0" lang="ru-RU" sz="3600" spc="-1" strike="noStrike">
              <a:latin typeface="Arial"/>
            </a:endParaRPr>
          </a:p>
        </p:txBody>
      </p:sp>
      <p:graphicFrame>
        <p:nvGraphicFramePr>
          <p:cNvPr id="182" name="Table 4"/>
          <p:cNvGraphicFramePr/>
          <p:nvPr/>
        </p:nvGraphicFramePr>
        <p:xfrm>
          <a:off x="379440" y="1186200"/>
          <a:ext cx="11183760" cy="4438440"/>
        </p:xfrm>
        <a:graphic>
          <a:graphicData uri="http://schemas.openxmlformats.org/drawingml/2006/table">
            <a:tbl>
              <a:tblPr/>
              <a:tblGrid>
                <a:gridCol w="465840"/>
                <a:gridCol w="4598280"/>
                <a:gridCol w="3323160"/>
                <a:gridCol w="2796840"/>
              </a:tblGrid>
              <a:tr h="5979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мероприятия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исполнители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сроки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</a:tr>
              <a:tr h="5979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Изучение нормативно правовой и законодательной базы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Административная группа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5979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Знакомство с нормативно правовой и законодательной базой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Педагогический персонал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Родительская  общественность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5979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рабочей группы по внедрению ФОП ДО.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Административная группа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5979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Приведение локальных актов ДО в соответствие с  ФОП ДО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Рабочая группа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5979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Формирование  инфраструктуры ДО в соответствии с ФОП ДО,  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Рабочая группа, заместитель заведующего.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8510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Анализ имеющееся УМК, подбор методического обеспечения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Рабочая группа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838080" y="36504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2"/>
          <p:cNvSpPr/>
          <p:nvPr/>
        </p:nvSpPr>
        <p:spPr>
          <a:xfrm>
            <a:off x="838080" y="1825560"/>
            <a:ext cx="10514880" cy="43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3"/>
          <p:cNvSpPr/>
          <p:nvPr/>
        </p:nvSpPr>
        <p:spPr>
          <a:xfrm>
            <a:off x="3219480" y="136440"/>
            <a:ext cx="6027840" cy="67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0000"/>
          </a:bodyPr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Примерная Дорожная карта</a:t>
            </a:r>
            <a:endParaRPr b="0" lang="ru-RU" sz="3600" spc="-1" strike="noStrike">
              <a:latin typeface="Arial"/>
            </a:endParaRPr>
          </a:p>
        </p:txBody>
      </p:sp>
      <p:graphicFrame>
        <p:nvGraphicFramePr>
          <p:cNvPr id="186" name="Table 4"/>
          <p:cNvGraphicFramePr/>
          <p:nvPr/>
        </p:nvGraphicFramePr>
        <p:xfrm>
          <a:off x="838080" y="1254240"/>
          <a:ext cx="10515600" cy="4608360"/>
        </p:xfrm>
        <a:graphic>
          <a:graphicData uri="http://schemas.openxmlformats.org/drawingml/2006/table">
            <a:tbl>
              <a:tblPr/>
              <a:tblGrid>
                <a:gridCol w="577080"/>
                <a:gridCol w="4680360"/>
                <a:gridCol w="3085920"/>
                <a:gridCol w="2172600"/>
              </a:tblGrid>
              <a:tr h="3448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мероприятия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исполнители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сроки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</a:tr>
              <a:tr h="11070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Разработка ООП ДОО с учетом ФОП ДО (по разделам)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Рабочая группа (с привлечением родительской общественности)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8539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банка накопления методического обеспечения раздела духовных ценностей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 педагоги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11070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Диагностика образовательных потребностей педагогических потребностей педагогов по вопросам перехода на ФОП ДО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Заведующий, заместитель заведующего,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старший воспитатель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8510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Подготовка  и организация педагогических советов и методических мероприятий с привлечением родительской  общественности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Заведующий, заместитель заведующего,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старший воспитатель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  <a:tr h="3448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мероприятия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2869200" y="175680"/>
            <a:ext cx="6748560" cy="63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Локальные нормативные акты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932040" y="1055160"/>
            <a:ext cx="10127520" cy="43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«О назначении ответственного лица за мониторинг инфраструктуры и комплектации учебно- методических материалов в целях реализации образовательных программ ДО»</a:t>
            </a:r>
            <a:endParaRPr b="0" lang="ru-RU" sz="20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«О создании рабочей группы по мониторингу инфраструктуры и комплектации учебно – методических материалов в целях реализации образовательных программ ДО»</a:t>
            </a:r>
            <a:endParaRPr b="0" lang="ru-RU" sz="20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«О проведении мониторинга инфраструктуры и комплектации учебно-методических материалов в целях реализации образовательных программ ДО»</a:t>
            </a:r>
            <a:endParaRPr b="0" lang="ru-RU" sz="20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«О работах по приобретению оборудования по результатам мониторинга инфраструктуры и комплектации учебно – методических материалов в целях реализации образовательных программ ДО»</a:t>
            </a:r>
            <a:endParaRPr b="0" lang="ru-RU" sz="20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«Об утверждении  плана – графика  повышения квалификации членов педагогического коллектива по составлению и\или мониторингу современной инфраструктуры и комплектации учебно- методических материалов в целях реализации образовательных программ ДО».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838080" y="36504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2"/>
          <p:cNvSpPr/>
          <p:nvPr/>
        </p:nvSpPr>
        <p:spPr>
          <a:xfrm>
            <a:off x="838080" y="1825560"/>
            <a:ext cx="10514880" cy="43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3"/>
          <p:cNvSpPr/>
          <p:nvPr/>
        </p:nvSpPr>
        <p:spPr>
          <a:xfrm>
            <a:off x="432000" y="3707280"/>
            <a:ext cx="11187360" cy="332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806000"/>
                </a:solidFill>
                <a:latin typeface="Times New Roman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Евдокишина Ольга Валерьевна к.п.н. , 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доцент, методист МАУ ИМЦ города Тюмени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Тюмень, 2023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>
            <a:off x="933480" y="1656000"/>
            <a:ext cx="9895320" cy="173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203864"/>
                </a:solid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ФЕДЕРАЛЬНАЯ ОБРАЗОВАТЕЛЬНАЯ ПРОГРАММА ДОШКОЛЬНОГО ОБРАЗОВАНИЯ: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ВЕКТОРЫ ОБНОВЛЕНИЯ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88" name="Picture 2_0" descr="http://imc72.ru/templates/images/logo_imc_small.png"/>
          <p:cNvPicPr/>
          <p:nvPr/>
        </p:nvPicPr>
        <p:blipFill>
          <a:blip r:embed="rId1"/>
          <a:stretch/>
        </p:blipFill>
        <p:spPr>
          <a:xfrm>
            <a:off x="108000" y="33840"/>
            <a:ext cx="1767960" cy="147708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10080000" y="105480"/>
            <a:ext cx="2014920" cy="1194840"/>
          </a:xfrm>
          <a:prstGeom prst="rect">
            <a:avLst/>
          </a:prstGeom>
          <a:ln>
            <a:noFill/>
          </a:ln>
        </p:spPr>
      </p:pic>
      <p:sp>
        <p:nvSpPr>
          <p:cNvPr id="90" name="CustomShape 5"/>
          <p:cNvSpPr/>
          <p:nvPr/>
        </p:nvSpPr>
        <p:spPr>
          <a:xfrm>
            <a:off x="2898360" y="144000"/>
            <a:ext cx="6530040" cy="64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Муниципальное автономное учреждение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«ИНФОРМАЦИОННО-МЕТОДИЧЕСКИЙ ЦЕНТР» города Тюмени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838080" y="36504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2"/>
          <p:cNvSpPr/>
          <p:nvPr/>
        </p:nvSpPr>
        <p:spPr>
          <a:xfrm>
            <a:off x="838080" y="1825560"/>
            <a:ext cx="10514880" cy="43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3"/>
          <p:cNvSpPr/>
          <p:nvPr/>
        </p:nvSpPr>
        <p:spPr>
          <a:xfrm>
            <a:off x="2517480" y="101880"/>
            <a:ext cx="6728040" cy="69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5000"/>
          </a:bodyPr>
          <a:p>
            <a:pPr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Методическое обеспечение: алгоритм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723960" y="1182600"/>
            <a:ext cx="3785040" cy="103068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Анализируем имеющееся УМК,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93" name="CustomShape 5"/>
          <p:cNvSpPr/>
          <p:nvPr/>
        </p:nvSpPr>
        <p:spPr>
          <a:xfrm>
            <a:off x="7226280" y="1185480"/>
            <a:ext cx="3785040" cy="103716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Выявляем дефициты УМК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94" name="CustomShape 6"/>
          <p:cNvSpPr/>
          <p:nvPr/>
        </p:nvSpPr>
        <p:spPr>
          <a:xfrm>
            <a:off x="3449520" y="2932920"/>
            <a:ext cx="4863600" cy="12240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Разрабатываем собственные и адаптируем имеющиеся, приобретаем необходимые УМК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95" name="CustomShape 7"/>
          <p:cNvSpPr/>
          <p:nvPr/>
        </p:nvSpPr>
        <p:spPr>
          <a:xfrm>
            <a:off x="3555000" y="4846320"/>
            <a:ext cx="4863600" cy="146412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Обеспечиваем для педагогических работников консультативную помощь по использованию УМК при переходе на ФОП ДО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96" name="CustomShape 8"/>
          <p:cNvSpPr/>
          <p:nvPr/>
        </p:nvSpPr>
        <p:spPr>
          <a:xfrm>
            <a:off x="4672440" y="1642320"/>
            <a:ext cx="2205360" cy="33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9"/>
          <p:cNvSpPr/>
          <p:nvPr/>
        </p:nvSpPr>
        <p:spPr>
          <a:xfrm rot="3156600">
            <a:off x="7324560" y="2150280"/>
            <a:ext cx="321480" cy="8733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10"/>
          <p:cNvSpPr/>
          <p:nvPr/>
        </p:nvSpPr>
        <p:spPr>
          <a:xfrm>
            <a:off x="5700600" y="4190760"/>
            <a:ext cx="393840" cy="6152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9" name="Picture 6" descr="https://ff.org/wp-content/uploads/2013/08/cropped-Education.jpg"/>
          <p:cNvPicPr/>
          <p:nvPr/>
        </p:nvPicPr>
        <p:blipFill>
          <a:blip r:embed="rId2"/>
          <a:srcRect l="38023" t="0" r="8389" b="0"/>
          <a:stretch/>
        </p:blipFill>
        <p:spPr>
          <a:xfrm>
            <a:off x="8793000" y="2616480"/>
            <a:ext cx="2674440" cy="2813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838080" y="36504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2"/>
          <p:cNvSpPr/>
          <p:nvPr/>
        </p:nvSpPr>
        <p:spPr>
          <a:xfrm>
            <a:off x="838080" y="1825560"/>
            <a:ext cx="10514880" cy="43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3"/>
          <p:cNvSpPr/>
          <p:nvPr/>
        </p:nvSpPr>
        <p:spPr>
          <a:xfrm>
            <a:off x="2514600" y="1080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Информационное обеспечение: алгоритм 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03" name="CustomShape 4"/>
          <p:cNvSpPr/>
          <p:nvPr/>
        </p:nvSpPr>
        <p:spPr>
          <a:xfrm>
            <a:off x="888120" y="1631880"/>
            <a:ext cx="6056640" cy="82476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Разместить ФОП ДО на сайте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детского сада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04" name="CustomShape 5"/>
          <p:cNvSpPr/>
          <p:nvPr/>
        </p:nvSpPr>
        <p:spPr>
          <a:xfrm>
            <a:off x="5056200" y="2957400"/>
            <a:ext cx="6056640" cy="101592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Внести в повестку родительских собраний  информирование о ФОП ДО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05" name="CustomShape 6"/>
          <p:cNvSpPr/>
          <p:nvPr/>
        </p:nvSpPr>
        <p:spPr>
          <a:xfrm>
            <a:off x="888120" y="4561560"/>
            <a:ext cx="6056640" cy="118692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Оформить и регулярно обновлять стенд по вопросам применения ФОП ДО в методическом кабинете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838080" y="36504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2"/>
          <p:cNvSpPr/>
          <p:nvPr/>
        </p:nvSpPr>
        <p:spPr>
          <a:xfrm>
            <a:off x="838080" y="1825560"/>
            <a:ext cx="10514880" cy="43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3"/>
          <p:cNvSpPr/>
          <p:nvPr/>
        </p:nvSpPr>
        <p:spPr>
          <a:xfrm>
            <a:off x="3464280" y="6912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Работа с кадрами: алгоритм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09" name="CustomShape 4"/>
          <p:cNvSpPr/>
          <p:nvPr/>
        </p:nvSpPr>
        <p:spPr>
          <a:xfrm>
            <a:off x="1101960" y="1426680"/>
            <a:ext cx="9987120" cy="85968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Анализ укомплектованности штата для обеспечения применения ФОП ДО. Выявление кадровых дефицитов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0" name="CustomShape 5"/>
          <p:cNvSpPr/>
          <p:nvPr/>
        </p:nvSpPr>
        <p:spPr>
          <a:xfrm>
            <a:off x="1101960" y="2487960"/>
            <a:ext cx="9987120" cy="85968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Диагностика образовательных потребностей педагогических потребностей педагогов по вопросам перехода на ФОП ДО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1" name="CustomShape 6"/>
          <p:cNvSpPr/>
          <p:nvPr/>
        </p:nvSpPr>
        <p:spPr>
          <a:xfrm>
            <a:off x="1101960" y="3578040"/>
            <a:ext cx="9987120" cy="85968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Проведение методических мероприятий по выявленным затруднениям педагогических работников  в связи с переходом на ФОП ДО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2" name="CustomShape 7"/>
          <p:cNvSpPr/>
          <p:nvPr/>
        </p:nvSpPr>
        <p:spPr>
          <a:xfrm>
            <a:off x="1101960" y="4722480"/>
            <a:ext cx="9987120" cy="85968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Направление педагогов на КПК по вопросам применения ФОП ДО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3" name="CustomShape 8"/>
          <p:cNvSpPr/>
          <p:nvPr/>
        </p:nvSpPr>
        <p:spPr>
          <a:xfrm>
            <a:off x="1101960" y="5753160"/>
            <a:ext cx="9987120" cy="71856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Использование интернет ресурсов , каналов, профессиональных сообществ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838080" y="36504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2"/>
          <p:cNvSpPr/>
          <p:nvPr/>
        </p:nvSpPr>
        <p:spPr>
          <a:xfrm>
            <a:off x="838080" y="1825560"/>
            <a:ext cx="10514880" cy="43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3"/>
          <p:cNvSpPr/>
          <p:nvPr/>
        </p:nvSpPr>
        <p:spPr>
          <a:xfrm>
            <a:off x="838080" y="0"/>
            <a:ext cx="10514880" cy="431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25000"/>
          </a:bodyPr>
          <a:p>
            <a:pPr>
              <a:lnSpc>
                <a:spcPct val="9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55308d"/>
                </a:solidFill>
                <a:latin typeface="Times New Roman"/>
                <a:ea typeface="DejaVu Sans"/>
              </a:rPr>
              <a:t>Чек-лист анализа соответствия программы обязательному  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55308d"/>
                </a:solidFill>
                <a:latin typeface="Times New Roman"/>
                <a:ea typeface="DejaVu Sans"/>
              </a:rPr>
              <a:t>Минимуму содержания, заданному в Федеральной программе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3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ile:///C:/Users/User/AppData/Local/Temp/Rar$DIa1084.31468/%D0%A7%D0%B5%D0%BA-%D0%BB%D0%B8%D1%81%D1%82%20%D0%B0%D0%BD%D0%B0%D0%BB%D0%B8%D0%B7%D0%B0%20%D1%81%D0%BE%D0%BE%D1%82%D0%B2%D0%B5%D1%82%D1%81%D1%82%D0%B2%D0%B8%D1%8F%20%D0%9F%D1%80%D0%BE%D0%B3%D1%80%D0%B0%D0%BC%D0%BC%D1%8B%20%D0%94%D0%9E%D0%9E%20%D0%A4%D0%B5%D0%B4%D0%B5%D1%80%D0%B0%D0%BB%D1%8C%D0%BD%D0%BE%D0%B9%20%D0%BF%D1%80%D0%BE%D0%B3%D1%80%D0%B0%D0%BC%D0%BC%D0%B5.pdf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55308d"/>
                </a:solidFill>
                <a:latin typeface="Times New Roman"/>
                <a:ea typeface="DejaVu Sans"/>
              </a:rPr>
              <a:t>Методика заполнения диагностической 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55308d"/>
                </a:solidFill>
                <a:latin typeface="Times New Roman"/>
                <a:ea typeface="DejaVu Sans"/>
              </a:rPr>
              <a:t>таблицы и анализа результатов 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55308d"/>
                </a:solidFill>
                <a:latin typeface="Times New Roman"/>
                <a:ea typeface="DejaVu Sans"/>
              </a:rPr>
              <a:t>соотнесения программного материала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ile:///C:/Users/User/AppData/Local/Temp/Rar$DIa19544.36160/%D0%9C%D0%B5%D1%82%D0%BE%D0%B4%D0%B8%D0%BA%D0%B0%20%D0%B7%D0%B0%D0%BF%D0%BE%D0%BB%D0%BD%D0%B5%D0%BD%D0%B8%D1%8F%20%D0%B4%D0%B8%D0%B0%D0%B3%D0%BD%D0%BE%D1%81%D1%82%D0%B8%D1%87%D0%B5%D1%81%D0%BA%D0%BE%D0%B9%20%D1%82%D0%B0%D0%B1%D0%BB%D0%B8%D1%86%D1%8B%20%D0%B8%20%D0%B0%D0%BD%D0%B0%D0%BB%D0%B8%D0%B7%D0%B0%20%D1%80%D0%B5%D0%B7%D1%83%D0%BB%D1%8C%D1%82%D0%B0%D1%82%D0%BE%D0%B2%20%D1%81%D0%BE%D0%BE%D1%82%D0%BD%D0%B5%D1%81%D0%B5%D0%BD%D0%B8%D1%8F%20%D0%BF%D1%80%D0%BE%D0%B3%D1%80%D0%B0%D0%BC%D0%BC%D0%BD%D0%BE%D0%B3%D0%BE%20%D0%BC%D0%B0%D1%82%D0%B5%D1%80%D0%B8%D0%B0%D0%BB%D0%B0.pdf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838080" y="36504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8" name="Picture 2" descr="https://sun9-13.userapi.com/impg/rMFJHdNKK08RfblrvTc4-1YFE-Pf58hGMCk2Bw/96OGh258aD8.jpg?size=1080x1027&amp;quality=95&amp;sign=35ace3add90e6aea60f7a3139562db9f&amp;c_uniq_tag=IlLqaGuJ5ZsdUzzLdSH6NyKBXQf7GvfsBGeuxfJdZQg&amp;type=album"/>
          <p:cNvPicPr/>
          <p:nvPr/>
        </p:nvPicPr>
        <p:blipFill>
          <a:blip r:embed="rId2"/>
          <a:stretch/>
        </p:blipFill>
        <p:spPr>
          <a:xfrm>
            <a:off x="651600" y="365040"/>
            <a:ext cx="5476680" cy="5207400"/>
          </a:xfrm>
          <a:prstGeom prst="rect">
            <a:avLst/>
          </a:prstGeom>
          <a:ln>
            <a:noFill/>
          </a:ln>
        </p:spPr>
      </p:pic>
      <p:sp>
        <p:nvSpPr>
          <p:cNvPr id="219" name="CustomShape 2"/>
          <p:cNvSpPr/>
          <p:nvPr/>
        </p:nvSpPr>
        <p:spPr>
          <a:xfrm>
            <a:off x="6228360" y="365040"/>
            <a:ext cx="577440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Рекомендации по РППС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https://docs.edu.gov.ru/document/f4f7837770384bfa1faa1827ec8d72d4/download/5558/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6656040" y="2110320"/>
            <a:ext cx="4491360" cy="252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помощь  административной группе  разработаны рекомендации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Необходимо:</a:t>
            </a:r>
            <a:endParaRPr b="0" lang="ru-RU" sz="20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сравнить что  необходимо и что имеется в наличии</a:t>
            </a:r>
            <a:endParaRPr b="0" lang="ru-RU" sz="20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поиск недостающих ресурсов и определение возможностей по их приобретению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1523880" y="1122480"/>
            <a:ext cx="9142920" cy="23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2"/>
          <p:cNvSpPr/>
          <p:nvPr/>
        </p:nvSpPr>
        <p:spPr>
          <a:xfrm>
            <a:off x="1523880" y="3602160"/>
            <a:ext cx="9142920" cy="165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3"/>
          <p:cNvSpPr/>
          <p:nvPr/>
        </p:nvSpPr>
        <p:spPr>
          <a:xfrm>
            <a:off x="990720" y="1212840"/>
            <a:ext cx="9661680" cy="449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55680" indent="-341280" algn="just">
              <a:lnSpc>
                <a:spcPts val="2591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Федеральный</a:t>
            </a:r>
            <a:r>
              <a:rPr b="0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закон</a:t>
            </a:r>
            <a:r>
              <a:rPr b="0" lang="ru-RU" sz="2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от</a:t>
            </a:r>
            <a:r>
              <a:rPr b="0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29.12.2012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 </a:t>
            </a:r>
            <a:r>
              <a:rPr b="0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273-ФЗ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(ред.</a:t>
            </a:r>
            <a:r>
              <a:rPr b="0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от</a:t>
            </a:r>
            <a:r>
              <a:rPr b="0" lang="ru-RU" sz="2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29.12.2022)</a:t>
            </a:r>
            <a:r>
              <a:rPr b="0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  </a:t>
            </a:r>
            <a:r>
              <a:rPr b="1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образовании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в</a:t>
            </a:r>
            <a:r>
              <a:rPr b="1" lang="ru-RU" sz="2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Российской</a:t>
            </a:r>
            <a:r>
              <a:rPr b="1" lang="ru-RU" sz="2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Федерации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»</a:t>
            </a:r>
            <a:r>
              <a:rPr b="0" lang="ru-RU" sz="2400" spc="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(с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изм.</a:t>
            </a:r>
            <a:r>
              <a:rPr b="0" lang="ru-RU" sz="2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доп.,</a:t>
            </a:r>
            <a:r>
              <a:rPr b="0" lang="ru-RU" sz="2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вступ.</a:t>
            </a:r>
            <a:r>
              <a:rPr b="0" lang="ru-RU" sz="2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силу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11.01.2023)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ts val="2591"/>
              </a:lnSpc>
              <a:spcBef>
                <a:spcPts val="425"/>
              </a:spcBef>
            </a:pPr>
            <a:endParaRPr b="0" lang="ru-RU" sz="2400" spc="-1" strike="noStrike">
              <a:latin typeface="Arial"/>
            </a:endParaRPr>
          </a:p>
          <a:p>
            <a:pPr marL="355680" indent="-341280" algn="just">
              <a:lnSpc>
                <a:spcPts val="2591"/>
              </a:lnSpc>
              <a:spcBef>
                <a:spcPts val="1015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Федеральный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закон</a:t>
            </a:r>
            <a:r>
              <a:rPr b="0" lang="ru-RU" sz="2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от</a:t>
            </a:r>
            <a:r>
              <a:rPr b="0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24.09.2022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371-ФЗ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«</a:t>
            </a:r>
            <a:r>
              <a:rPr b="1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О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внесении изменений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в 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Федеральный</a:t>
            </a:r>
            <a:r>
              <a:rPr b="0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закон</a:t>
            </a:r>
            <a:r>
              <a:rPr b="0" lang="ru-RU" sz="2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 </a:t>
            </a:r>
            <a:r>
              <a:rPr b="1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образовании</a:t>
            </a:r>
            <a:r>
              <a:rPr b="1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</a:t>
            </a:r>
            <a:r>
              <a:rPr b="1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Российской</a:t>
            </a:r>
            <a:r>
              <a:rPr b="1" lang="ru-RU" sz="2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Федерации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»</a:t>
            </a:r>
            <a:r>
              <a:rPr b="0" lang="ru-RU" sz="2400" spc="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b="0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статью</a:t>
            </a:r>
            <a:r>
              <a:rPr b="0" lang="ru-RU" sz="2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 </a:t>
            </a:r>
            <a:r>
              <a:rPr b="0" lang="ru-RU" sz="2400" spc="-52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Федерального</a:t>
            </a:r>
            <a:r>
              <a:rPr b="0" lang="ru-RU" sz="2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закона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«Об</a:t>
            </a:r>
            <a:r>
              <a:rPr b="0" lang="ru-RU" sz="2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обязательных</a:t>
            </a:r>
            <a:r>
              <a:rPr b="0" lang="ru-RU" sz="2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требованиях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</a:t>
            </a:r>
            <a:r>
              <a:rPr b="0" lang="ru-RU" sz="2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Российской  Федерации»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ts val="2591"/>
              </a:lnSpc>
              <a:spcBef>
                <a:spcPts val="1015"/>
              </a:spcBef>
            </a:pPr>
            <a:endParaRPr b="0" lang="ru-RU" sz="2400" spc="-1" strike="noStrike">
              <a:latin typeface="Arial"/>
            </a:endParaRPr>
          </a:p>
          <a:p>
            <a:pPr marL="355680" indent="-341280" algn="just">
              <a:lnSpc>
                <a:spcPts val="2735"/>
              </a:lnSpc>
              <a:spcBef>
                <a:spcPts val="70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Федеральный закон</a:t>
            </a:r>
            <a:r>
              <a:rPr b="0" lang="ru-RU" sz="2400" spc="-26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от</a:t>
            </a:r>
            <a:r>
              <a:rPr b="0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31.07.2020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№ </a:t>
            </a:r>
            <a:r>
              <a:rPr b="0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304-ФЗ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 внесении изменений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в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Федеральный</a:t>
            </a:r>
            <a:r>
              <a:rPr b="0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закон</a:t>
            </a:r>
            <a:r>
              <a:rPr b="0" lang="ru-RU" sz="2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 </a:t>
            </a:r>
            <a:r>
              <a:rPr b="1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образовании</a:t>
            </a:r>
            <a:r>
              <a:rPr b="1" lang="ru-RU" sz="2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</a:t>
            </a:r>
            <a:r>
              <a:rPr b="1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Российской</a:t>
            </a:r>
            <a:r>
              <a:rPr b="1" lang="ru-RU" sz="2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Федерации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»</a:t>
            </a:r>
            <a:r>
              <a:rPr b="0" lang="ru-RU" sz="2400" spc="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вопросам </a:t>
            </a:r>
            <a:r>
              <a:rPr b="0" lang="ru-RU" sz="2400" spc="-52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воспитания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обучающихся»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94" name="CustomShape 4"/>
          <p:cNvSpPr/>
          <p:nvPr/>
        </p:nvSpPr>
        <p:spPr>
          <a:xfrm>
            <a:off x="1661760" y="237240"/>
            <a:ext cx="8800200" cy="82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Нормативное сопровождение</a:t>
            </a:r>
            <a:endParaRPr b="0" lang="ru-RU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838080" y="36504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2"/>
          <p:cNvSpPr/>
          <p:nvPr/>
        </p:nvSpPr>
        <p:spPr>
          <a:xfrm>
            <a:off x="838080" y="1825560"/>
            <a:ext cx="10514880" cy="43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3"/>
          <p:cNvSpPr/>
          <p:nvPr/>
        </p:nvSpPr>
        <p:spPr>
          <a:xfrm>
            <a:off x="1661760" y="237240"/>
            <a:ext cx="8800200" cy="82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Нормативное сопровождение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736560" y="883800"/>
            <a:ext cx="10717920" cy="604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4000" bIns="0">
            <a:spAutoFit/>
          </a:bodyPr>
          <a:p>
            <a:pPr>
              <a:lnSpc>
                <a:spcPts val="2591"/>
              </a:lnSpc>
              <a:spcBef>
                <a:spcPts val="989"/>
              </a:spcBef>
            </a:pPr>
            <a:endParaRPr b="0" lang="ru-RU" sz="1800" spc="-1" strike="noStrike">
              <a:latin typeface="Arial"/>
            </a:endParaRPr>
          </a:p>
          <a:p>
            <a:pPr marL="457200" indent="-455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Указ Президента РФ от 21.07.2020 N 474 «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 национальных целях развития РФ на период до 2030 года»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marL="457200" indent="-455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Указ Президента РФ от 9 ноября 2022 г. № 809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  <a:endParaRPr b="0" lang="ru-RU" sz="2400" spc="-1" strike="noStrike">
              <a:latin typeface="Arial"/>
            </a:endParaRPr>
          </a:p>
          <a:p>
            <a:pPr marL="355680" indent="-341280">
              <a:lnSpc>
                <a:spcPts val="2591"/>
              </a:lnSpc>
              <a:spcBef>
                <a:spcPts val="98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Приказ </a:t>
            </a:r>
            <a:r>
              <a:rPr b="0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Минпросвещения</a:t>
            </a:r>
            <a:r>
              <a:rPr b="0" lang="ru-RU" sz="2400" spc="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России</a:t>
            </a:r>
            <a:r>
              <a:rPr b="0" lang="ru-RU" sz="2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от</a:t>
            </a:r>
            <a:r>
              <a:rPr b="0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25.11.2022</a:t>
            </a:r>
            <a:r>
              <a:rPr b="0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 </a:t>
            </a:r>
            <a:r>
              <a:rPr b="0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1028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 </a:t>
            </a:r>
            <a:r>
              <a:rPr b="1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утверждении </a:t>
            </a:r>
            <a:r>
              <a:rPr b="1" lang="ru-RU" sz="2400" spc="-52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федеральной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образовательной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программы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400" spc="-21" strike="noStrike">
                <a:solidFill>
                  <a:srgbClr val="000000"/>
                </a:solidFill>
                <a:latin typeface="Times New Roman"/>
                <a:ea typeface="DejaVu Sans"/>
              </a:rPr>
              <a:t>дошкольного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образования</a:t>
            </a:r>
            <a:r>
              <a:rPr b="0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»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(Зарегистрировано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</a:t>
            </a:r>
            <a:r>
              <a:rPr b="0" lang="ru-RU" sz="2400" spc="-1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Минюсте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России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28.12.2022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71847)</a:t>
            </a:r>
            <a:endParaRPr b="0" lang="ru-RU" sz="2400" spc="-1" strike="noStrike">
              <a:latin typeface="Arial"/>
            </a:endParaRPr>
          </a:p>
          <a:p>
            <a:pPr marL="355680" indent="-341280">
              <a:lnSpc>
                <a:spcPts val="2591"/>
              </a:lnSpc>
              <a:spcBef>
                <a:spcPts val="98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«Рекомендации по </a:t>
            </a:r>
            <a:r>
              <a:rPr b="1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формированию инфраструктуры  </a:t>
            </a:r>
            <a:r>
              <a:rPr b="0" lang="ru-RU" sz="24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дошкольных образовательных организаций  и комплектации учебно методических материалов в целях реализации образовательной программы дошкольного образования» 2022г.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ts val="2591"/>
              </a:lnSpc>
              <a:spcBef>
                <a:spcPts val="989"/>
              </a:spcBef>
            </a:pPr>
            <a:endParaRPr b="0" lang="ru-RU" sz="2400" spc="-1" strike="noStrike">
              <a:latin typeface="Arial"/>
            </a:endParaRPr>
          </a:p>
          <a:p>
            <a:pPr>
              <a:lnSpc>
                <a:spcPts val="2591"/>
              </a:lnSpc>
              <a:spcBef>
                <a:spcPts val="989"/>
              </a:spcBef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838080" y="36504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2"/>
          <p:cNvSpPr/>
          <p:nvPr/>
        </p:nvSpPr>
        <p:spPr>
          <a:xfrm>
            <a:off x="838080" y="1825560"/>
            <a:ext cx="10514880" cy="43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3"/>
          <p:cNvSpPr/>
          <p:nvPr/>
        </p:nvSpPr>
        <p:spPr>
          <a:xfrm>
            <a:off x="990720" y="51768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Справка: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1402200" y="1758240"/>
            <a:ext cx="9690840" cy="43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2012г. –ДОО  стали первым уровнем общего образования (ФЗ </a:t>
            </a:r>
            <a:r>
              <a:rPr b="0" lang="ru-RU" sz="28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от</a:t>
            </a:r>
            <a:r>
              <a:rPr b="0" lang="ru-RU" sz="28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800" spc="-12" strike="noStrike">
                <a:solidFill>
                  <a:srgbClr val="000000"/>
                </a:solidFill>
                <a:latin typeface="Times New Roman"/>
                <a:ea typeface="DejaVu Sans"/>
              </a:rPr>
              <a:t>29.12.2012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PNG </a:t>
            </a:r>
            <a:r>
              <a:rPr b="0" lang="ru-RU" sz="2800" spc="-7" strike="noStrike">
                <a:solidFill>
                  <a:srgbClr val="000000"/>
                </a:solidFill>
                <a:latin typeface="Times New Roman"/>
                <a:ea typeface="DejaVu Sans"/>
              </a:rPr>
              <a:t>273-ФЗ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«Закон об образовании в Российской Федерации»;</a:t>
            </a:r>
            <a:endParaRPr b="0" lang="ru-RU" sz="2800" spc="-1" strike="noStrike"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Приказ Министерства образования и науки Российской Федерации (Минобрнауки России) от 17 октября 2013 г. N 1155 г. Москва «Об утверждении федерального государственного образовательного стандарта дошкольного образования»;</a:t>
            </a:r>
            <a:endParaRPr b="0" lang="ru-RU" sz="2800" spc="-1" strike="noStrike"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Приказ Министерства просвещения РФ от 25 ноября 2022 г. № 1028 «Об утверждении федеральной образовательной программы дошкольного образования».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838080" y="36504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2"/>
          <p:cNvSpPr/>
          <p:nvPr/>
        </p:nvSpPr>
        <p:spPr>
          <a:xfrm>
            <a:off x="542160" y="38556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Причины создания ФОП ДО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838080" y="1731240"/>
            <a:ext cx="10514880" cy="43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6000"/>
          </a:bodyPr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Защита детей от влияния образования навязанных субкультур</a:t>
            </a:r>
            <a:endParaRPr b="0" lang="ru-RU" sz="2800" spc="-1" strike="noStrike"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Войти в  десять лучших стран мира в области образования</a:t>
            </a:r>
            <a:endParaRPr b="0" lang="ru-RU" sz="2800" spc="-1" strike="noStrike"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Обеспечить преемственность ДОО и начальной школы (подчинение единым законам)</a:t>
            </a:r>
            <a:endParaRPr b="0" lang="ru-RU" sz="2800" spc="-1" strike="noStrike"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Объединение единого образовательного пространства для всей страны</a:t>
            </a:r>
            <a:endParaRPr b="0" lang="ru-RU" sz="2800" spc="-1" strike="noStrike"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Комплексные программы носили рекомендательный характер</a:t>
            </a:r>
            <a:endParaRPr b="0" lang="ru-RU" sz="2800" spc="-1" strike="noStrike"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Комплексные программы имели отличия в целях образования, а  ФГОС ДО – единую.</a:t>
            </a:r>
            <a:endParaRPr b="0" lang="ru-RU" sz="2800" spc="-1" strike="noStrike"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Комплексные программы создают многомерное пространство, по своему трансформируют государственные задачи.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838080" y="36504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2"/>
          <p:cNvSpPr/>
          <p:nvPr/>
        </p:nvSpPr>
        <p:spPr>
          <a:xfrm>
            <a:off x="838080" y="1825560"/>
            <a:ext cx="10514880" cy="43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3"/>
          <p:cNvSpPr/>
          <p:nvPr/>
        </p:nvSpPr>
        <p:spPr>
          <a:xfrm>
            <a:off x="990720" y="51768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Основные цели создания ФОП ДО: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773640" y="1690560"/>
            <a:ext cx="10514880" cy="43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7000"/>
          </a:bodyPr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создать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единое федеральное образовательн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ое пространство для воспитания и развития дошкольников; </a:t>
            </a:r>
            <a:endParaRPr b="0" lang="ru-RU" sz="2800" spc="-1" strike="noStrike"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обеспечить детям и родителям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равные и качественные условия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дошкольного образования на всей территории России; </a:t>
            </a:r>
            <a:endParaRPr b="0" lang="ru-RU" sz="2800" spc="-1" strike="noStrike"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создать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единое ядро содержания дошкольного образования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которое будет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приобщать детей к традиционным духовно-нравственным и социокультурным ценностям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а также воспитает в них тягу и любовь к истории и культуре своей страны, малой родины и семьи; </a:t>
            </a:r>
            <a:endParaRPr b="0" lang="ru-RU" sz="2800" spc="-1" strike="noStrike">
              <a:latin typeface="Arial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воспитывать и развивать ребенка с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активной гражданской позицией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патриотическими взглядами и ценностями.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838080" y="36504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CustomShape 2"/>
          <p:cNvSpPr/>
          <p:nvPr/>
        </p:nvSpPr>
        <p:spPr>
          <a:xfrm>
            <a:off x="838080" y="1825560"/>
            <a:ext cx="10514880" cy="434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2" name="Объект 4" descr=""/>
          <p:cNvPicPr/>
          <p:nvPr/>
        </p:nvPicPr>
        <p:blipFill>
          <a:blip r:embed="rId2"/>
          <a:srcRect l="2192" t="1085" r="2678" b="53672"/>
          <a:stretch/>
        </p:blipFill>
        <p:spPr>
          <a:xfrm>
            <a:off x="1115640" y="3121200"/>
            <a:ext cx="4778640" cy="3251520"/>
          </a:xfrm>
          <a:prstGeom prst="rect">
            <a:avLst/>
          </a:prstGeom>
          <a:ln cap="sq" w="88920">
            <a:solidFill>
              <a:schemeClr val="accent6">
                <a:lumMod val="20000"/>
                <a:lumOff val="80000"/>
              </a:schemeClr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3" name="CustomShape 3"/>
          <p:cNvSpPr/>
          <p:nvPr/>
        </p:nvSpPr>
        <p:spPr>
          <a:xfrm>
            <a:off x="1688040" y="262440"/>
            <a:ext cx="92203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Новообразования в законодательной базе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14" name="CustomShape 4"/>
          <p:cNvSpPr/>
          <p:nvPr/>
        </p:nvSpPr>
        <p:spPr>
          <a:xfrm>
            <a:off x="1031760" y="1690560"/>
            <a:ext cx="444744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Внесение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изменений 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ФГОС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6665400" y="1273320"/>
            <a:ext cx="434124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Федеральная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образовательная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программа дошкольного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образования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16" name="Picture 2" descr="Для качественной печати: текущая страница в формате TIFF"/>
          <p:cNvPicPr/>
          <p:nvPr/>
        </p:nvPicPr>
        <p:blipFill>
          <a:blip r:embed="rId3"/>
          <a:srcRect l="2580" t="526" r="2864" b="52601"/>
          <a:stretch/>
        </p:blipFill>
        <p:spPr>
          <a:xfrm>
            <a:off x="6561000" y="3121200"/>
            <a:ext cx="4639680" cy="3251520"/>
          </a:xfrm>
          <a:prstGeom prst="rect">
            <a:avLst/>
          </a:prstGeom>
          <a:ln cap="sq" w="88920">
            <a:solidFill>
              <a:schemeClr val="accent6">
                <a:lumMod val="20000"/>
                <a:lumOff val="80000"/>
              </a:schemeClr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838080" y="365040"/>
            <a:ext cx="10514880" cy="13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2"/>
          <p:cNvSpPr/>
          <p:nvPr/>
        </p:nvSpPr>
        <p:spPr>
          <a:xfrm>
            <a:off x="1688040" y="262440"/>
            <a:ext cx="92203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Новообразования в законодательной базе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19" name="Рисунок 5" descr=""/>
          <p:cNvPicPr/>
          <p:nvPr/>
        </p:nvPicPr>
        <p:blipFill>
          <a:blip r:embed="rId2"/>
          <a:srcRect l="2787" t="1795" r="2171" b="52562"/>
          <a:stretch/>
        </p:blipFill>
        <p:spPr>
          <a:xfrm>
            <a:off x="923040" y="3125520"/>
            <a:ext cx="4710960" cy="3236760"/>
          </a:xfrm>
          <a:prstGeom prst="rect">
            <a:avLst/>
          </a:prstGeom>
          <a:ln cap="sq" w="88920">
            <a:solidFill>
              <a:schemeClr val="accent6">
                <a:lumMod val="20000"/>
                <a:lumOff val="80000"/>
              </a:schemeClr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0" name="Picture 2" descr="https://sun1-56.userapi.com/impg/5bpuj38LF0A9H3TI99GcPBNkq4PPtRrGmhiJ3A/07RLXFLSN9Y.jpg?size=796x720&amp;quality=95&amp;sign=bde2f76e47ef00fd5c20d5c0d0696156&amp;type=album"/>
          <p:cNvPicPr/>
          <p:nvPr/>
        </p:nvPicPr>
        <p:blipFill>
          <a:blip r:embed="rId3"/>
          <a:srcRect l="3155" t="1575" r="1987" b="17984"/>
          <a:stretch/>
        </p:blipFill>
        <p:spPr>
          <a:xfrm>
            <a:off x="7111800" y="3171240"/>
            <a:ext cx="4522320" cy="3199320"/>
          </a:xfrm>
          <a:prstGeom prst="rect">
            <a:avLst/>
          </a:prstGeom>
          <a:ln cap="sq" w="88920">
            <a:solidFill>
              <a:schemeClr val="accent6">
                <a:lumMod val="20000"/>
                <a:lumOff val="80000"/>
              </a:schemeClr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1" name="CustomShape 3"/>
          <p:cNvSpPr/>
          <p:nvPr/>
        </p:nvSpPr>
        <p:spPr>
          <a:xfrm>
            <a:off x="6729120" y="1005120"/>
            <a:ext cx="4770720" cy="19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Федеральная адаптированная образовательная программа дошкольного образования для обучающихся с особыми потребностями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1340640" y="1337400"/>
            <a:ext cx="387612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Внесение изменений в некоторые приказы МО и науки РФ и МП РФ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3015</TotalTime>
  <Application>LibreOffice/6.4.0.3$Windows_x86 LibreOffice_project/b0a288ab3d2d4774cb44b62f04d5d28733ac6df8</Application>
  <Words>6255</Words>
  <Paragraphs>789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2023-02-20T07:22:04Z</dcterms:created>
  <dc:creator>User</dc:creator>
  <dc:description/>
  <dc:language>ru-RU</dc:language>
  <cp:lastModifiedBy/>
  <cp:lastPrinted>2023-06-07T14:18:43Z</cp:lastPrinted>
  <dcterms:modified xsi:type="dcterms:W3CDTF">2023-06-09T12:49:09Z</dcterms:modified>
  <cp:revision>202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105</vt:i4>
  </property>
</Properties>
</file>