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62" r:id="rId5"/>
    <p:sldId id="261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89" r:id="rId14"/>
    <p:sldId id="284" r:id="rId15"/>
    <p:sldId id="287" r:id="rId16"/>
    <p:sldId id="288" r:id="rId17"/>
    <p:sldId id="257" r:id="rId18"/>
    <p:sldId id="274" r:id="rId19"/>
    <p:sldId id="283" r:id="rId20"/>
    <p:sldId id="273" r:id="rId21"/>
    <p:sldId id="275" r:id="rId22"/>
    <p:sldId id="277" r:id="rId23"/>
    <p:sldId id="278" r:id="rId24"/>
    <p:sldId id="279" r:id="rId25"/>
    <p:sldId id="290" r:id="rId26"/>
    <p:sldId id="280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11717"/>
    <a:srgbClr val="9345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Средний стиль 1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2874" autoAdjust="0"/>
  </p:normalViewPr>
  <p:slideViewPr>
    <p:cSldViewPr snapToGrid="0">
      <p:cViewPr varScale="1">
        <p:scale>
          <a:sx n="69" d="100"/>
          <a:sy n="69" d="100"/>
        </p:scale>
        <p:origin x="78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35906" y="3811464"/>
            <a:ext cx="8915399" cy="1126283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rgbClr val="7030A0"/>
                </a:solidFill>
              </a:rPr>
              <a:t>Тема </a:t>
            </a:r>
            <a:r>
              <a:rPr lang="ru-RU" sz="3200" b="1" dirty="0" smtClean="0">
                <a:solidFill>
                  <a:srgbClr val="7030A0"/>
                </a:solidFill>
              </a:rPr>
              <a:t>2: Командная работа как одно из условий обеспечения дифференцированного подхода </a:t>
            </a:r>
            <a:endParaRPr lang="ru-RU" sz="3200" dirty="0">
              <a:solidFill>
                <a:srgbClr val="7030A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661375" y="249893"/>
            <a:ext cx="10264462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>
                <a:solidFill>
                  <a:srgbClr val="0070C0"/>
                </a:solidFill>
              </a:rPr>
              <a:t>Дифференцированный подход в обучении младших </a:t>
            </a:r>
            <a:r>
              <a:rPr lang="ru-RU" sz="4400" b="1" dirty="0" smtClean="0">
                <a:solidFill>
                  <a:srgbClr val="0070C0"/>
                </a:solidFill>
              </a:rPr>
              <a:t>школьников</a:t>
            </a:r>
          </a:p>
          <a:p>
            <a:pPr algn="ctr"/>
            <a:r>
              <a:rPr lang="ru-RU" sz="4400" b="1" dirty="0" smtClean="0">
                <a:solidFill>
                  <a:srgbClr val="0070C0"/>
                </a:solidFill>
              </a:rPr>
              <a:t> </a:t>
            </a:r>
            <a:r>
              <a:rPr lang="ru-RU" sz="4400" b="1" dirty="0">
                <a:solidFill>
                  <a:srgbClr val="0070C0"/>
                </a:solidFill>
              </a:rPr>
              <a:t>в условиях реализации ФГОС НОО</a:t>
            </a:r>
            <a:endParaRPr lang="ru-RU" sz="4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8919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1069" y="250623"/>
            <a:ext cx="8911687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Групповая работа-это форма организации учебно-познавательной деятельности на уроке</a:t>
            </a:r>
            <a:endParaRPr lang="ru-RU" b="1" dirty="0"/>
          </a:p>
        </p:txBody>
      </p:sp>
      <p:pic>
        <p:nvPicPr>
          <p:cNvPr id="1026" name="Picture 2" descr="Открытки групповая форма работы (80 фото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5444" y="2045549"/>
            <a:ext cx="7597507" cy="4712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0016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9894" y="131493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/>
              <a:t>Задачи групповой работы:</a:t>
            </a:r>
            <a:endParaRPr lang="ru-RU" sz="4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02091" y="910107"/>
            <a:ext cx="8915400" cy="4486140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7030A0"/>
                </a:solidFill>
              </a:rPr>
              <a:t>Активизация познавательной деятельности</a:t>
            </a:r>
          </a:p>
          <a:p>
            <a:r>
              <a:rPr lang="ru-RU" sz="3600" b="1" dirty="0" smtClean="0">
                <a:solidFill>
                  <a:srgbClr val="7030A0"/>
                </a:solidFill>
              </a:rPr>
              <a:t>Развитие навыков самостоятельной учебной деятельности…</a:t>
            </a:r>
          </a:p>
          <a:p>
            <a:r>
              <a:rPr lang="ru-RU" sz="3600" b="1" dirty="0" smtClean="0">
                <a:solidFill>
                  <a:srgbClr val="7030A0"/>
                </a:solidFill>
              </a:rPr>
              <a:t>Развитие умений успешного общения</a:t>
            </a:r>
          </a:p>
          <a:p>
            <a:r>
              <a:rPr lang="ru-RU" sz="3600" b="1" dirty="0" smtClean="0">
                <a:solidFill>
                  <a:srgbClr val="7030A0"/>
                </a:solidFill>
              </a:rPr>
              <a:t>Совершенствование межличностных отношений в классе</a:t>
            </a:r>
            <a:endParaRPr lang="ru-RU" sz="36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0849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9707970"/>
              </p:ext>
            </p:extLst>
          </p:nvPr>
        </p:nvGraphicFramePr>
        <p:xfrm>
          <a:off x="2653048" y="244699"/>
          <a:ext cx="8975144" cy="638792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487572"/>
                <a:gridCol w="4487572"/>
              </a:tblGrid>
              <a:tr h="625621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rgbClr val="7030A0"/>
                          </a:solidFill>
                        </a:rPr>
                        <a:t>Плюсы</a:t>
                      </a:r>
                      <a:endParaRPr lang="ru-RU" sz="320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rgbClr val="7030A0"/>
                          </a:solidFill>
                        </a:rPr>
                        <a:t>Минусы</a:t>
                      </a:r>
                      <a:endParaRPr lang="ru-RU" sz="320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020751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ru-RU" sz="2800" dirty="0" smtClean="0">
                          <a:solidFill>
                            <a:srgbClr val="7030A0"/>
                          </a:solidFill>
                        </a:rPr>
                        <a:t>Повышается мотивация</a:t>
                      </a:r>
                      <a:endParaRPr lang="ru-RU" sz="28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ru-RU" sz="2800" dirty="0" smtClean="0">
                          <a:solidFill>
                            <a:srgbClr val="7030A0"/>
                          </a:solidFill>
                        </a:rPr>
                        <a:t>Групповой работе нужно научить</a:t>
                      </a:r>
                      <a:endParaRPr lang="ru-RU" sz="28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1481734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ru-RU" sz="2800" dirty="0" smtClean="0">
                          <a:solidFill>
                            <a:srgbClr val="7030A0"/>
                          </a:solidFill>
                        </a:rPr>
                        <a:t>Снижается уровень тревожности</a:t>
                      </a:r>
                      <a:endParaRPr lang="ru-RU" sz="28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ru-RU" sz="2800" dirty="0" smtClean="0">
                          <a:solidFill>
                            <a:srgbClr val="7030A0"/>
                          </a:solidFill>
                        </a:rPr>
                        <a:t>Особые умения учителя, затраты</a:t>
                      </a:r>
                      <a:r>
                        <a:rPr lang="ru-RU" sz="2800" baseline="0" dirty="0" smtClean="0">
                          <a:solidFill>
                            <a:srgbClr val="7030A0"/>
                          </a:solidFill>
                        </a:rPr>
                        <a:t> усилий</a:t>
                      </a:r>
                      <a:endParaRPr lang="ru-RU" sz="28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1481734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ru-RU" sz="2800" dirty="0" smtClean="0">
                          <a:solidFill>
                            <a:srgbClr val="7030A0"/>
                          </a:solidFill>
                        </a:rPr>
                        <a:t>Выше обучаемость</a:t>
                      </a:r>
                      <a:endParaRPr lang="ru-RU" sz="28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ru-RU" sz="2800" dirty="0" smtClean="0">
                          <a:solidFill>
                            <a:srgbClr val="7030A0"/>
                          </a:solidFill>
                        </a:rPr>
                        <a:t>Использование</a:t>
                      </a:r>
                      <a:r>
                        <a:rPr lang="ru-RU" sz="2800" baseline="0" dirty="0" smtClean="0">
                          <a:solidFill>
                            <a:srgbClr val="7030A0"/>
                          </a:solidFill>
                        </a:rPr>
                        <a:t> р</a:t>
                      </a:r>
                      <a:r>
                        <a:rPr lang="ru-RU" sz="2800" dirty="0" smtClean="0">
                          <a:solidFill>
                            <a:srgbClr val="7030A0"/>
                          </a:solidFill>
                        </a:rPr>
                        <a:t>езультатов</a:t>
                      </a:r>
                      <a:r>
                        <a:rPr lang="ru-RU" sz="2800" baseline="0" dirty="0" smtClean="0">
                          <a:solidFill>
                            <a:srgbClr val="7030A0"/>
                          </a:solidFill>
                        </a:rPr>
                        <a:t> </a:t>
                      </a:r>
                      <a:r>
                        <a:rPr lang="ru-RU" sz="2800" dirty="0" smtClean="0">
                          <a:solidFill>
                            <a:srgbClr val="7030A0"/>
                          </a:solidFill>
                        </a:rPr>
                        <a:t>более сильных </a:t>
                      </a:r>
                      <a:endParaRPr lang="ru-RU" sz="28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1778081">
                <a:tc>
                  <a:txBody>
                    <a:bodyPr/>
                    <a:lstStyle/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ru-RU" sz="2800" dirty="0" smtClean="0">
                          <a:solidFill>
                            <a:srgbClr val="7030A0"/>
                          </a:solidFill>
                        </a:rPr>
                        <a:t>Улучшается</a:t>
                      </a:r>
                      <a:r>
                        <a:rPr lang="ru-RU" sz="2800" baseline="0" dirty="0" smtClean="0">
                          <a:solidFill>
                            <a:srgbClr val="7030A0"/>
                          </a:solidFill>
                        </a:rPr>
                        <a:t> психологический климат</a:t>
                      </a:r>
                      <a:endParaRPr lang="ru-RU" sz="2800" dirty="0" smtClean="0">
                        <a:solidFill>
                          <a:srgbClr val="7030A0"/>
                        </a:solidFill>
                      </a:endParaRPr>
                    </a:p>
                    <a:p>
                      <a:endParaRPr lang="ru-RU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8914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5953442" y="1821180"/>
            <a:ext cx="3530600" cy="2092325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138545" y="3923029"/>
            <a:ext cx="3160395" cy="2397252"/>
          </a:xfrm>
          <a:prstGeom prst="rect">
            <a:avLst/>
          </a:prstGeom>
          <a:solidFill>
            <a:srgbClr val="91171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9857454" y="640080"/>
            <a:ext cx="1682496" cy="157651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2565812" y="1576514"/>
            <a:ext cx="2172970" cy="221996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7172642" y="4723255"/>
            <a:ext cx="1092200" cy="70040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7356792" y="2835211"/>
            <a:ext cx="723900" cy="68770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 rot="10800000">
            <a:off x="3420840" y="3826636"/>
            <a:ext cx="462915" cy="2493645"/>
          </a:xfrm>
          <a:prstGeom prst="rect">
            <a:avLst/>
          </a:prstGeom>
          <a:solidFill>
            <a:srgbClr val="93453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1196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3069" y="0"/>
            <a:ext cx="8911687" cy="759854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/>
              <a:t>Принципы групповой работы</a:t>
            </a:r>
            <a:endParaRPr lang="ru-RU" sz="4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16676" y="1326524"/>
            <a:ext cx="10775324" cy="5138670"/>
          </a:xfrm>
        </p:spPr>
        <p:txBody>
          <a:bodyPr>
            <a:noAutofit/>
          </a:bodyPr>
          <a:lstStyle/>
          <a:p>
            <a:pPr fontAlgn="base"/>
            <a:r>
              <a:rPr lang="ru-RU" sz="3600" b="1" dirty="0">
                <a:solidFill>
                  <a:srgbClr val="7030A0"/>
                </a:solidFill>
              </a:rPr>
              <a:t>Учитывать уровень образовательных возможностей обучающихся. </a:t>
            </a:r>
          </a:p>
          <a:p>
            <a:pPr fontAlgn="base"/>
            <a:r>
              <a:rPr lang="ru-RU" sz="3600" b="1" dirty="0">
                <a:solidFill>
                  <a:srgbClr val="7030A0"/>
                </a:solidFill>
              </a:rPr>
              <a:t>Учитывать особенности состава группы. </a:t>
            </a:r>
          </a:p>
          <a:p>
            <a:pPr fontAlgn="base"/>
            <a:r>
              <a:rPr lang="ru-RU" sz="3600" b="1" dirty="0">
                <a:solidFill>
                  <a:srgbClr val="7030A0"/>
                </a:solidFill>
              </a:rPr>
              <a:t>Составлять задания исключительно для совместного поиска </a:t>
            </a:r>
            <a:r>
              <a:rPr lang="ru-RU" sz="3600" b="1" dirty="0" smtClean="0">
                <a:solidFill>
                  <a:srgbClr val="7030A0"/>
                </a:solidFill>
              </a:rPr>
              <a:t>решения. </a:t>
            </a:r>
            <a:endParaRPr lang="ru-RU" sz="3600" b="1" dirty="0">
              <a:solidFill>
                <a:srgbClr val="7030A0"/>
              </a:solidFill>
            </a:endParaRPr>
          </a:p>
          <a:p>
            <a:pPr fontAlgn="base"/>
            <a:r>
              <a:rPr lang="ru-RU" sz="3600" b="1" dirty="0">
                <a:solidFill>
                  <a:srgbClr val="7030A0"/>
                </a:solidFill>
              </a:rPr>
              <a:t>Распределять роли между участниками группы. </a:t>
            </a:r>
          </a:p>
          <a:p>
            <a:endParaRPr lang="ru-RU" sz="28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4405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89212" y="96076"/>
            <a:ext cx="8911687" cy="766809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/>
              <a:t>Роли в группах</a:t>
            </a:r>
            <a:endParaRPr lang="ru-RU" sz="4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5498" y="974501"/>
            <a:ext cx="9507763" cy="5735392"/>
          </a:xfrm>
        </p:spPr>
        <p:txBody>
          <a:bodyPr>
            <a:normAutofit/>
          </a:bodyPr>
          <a:lstStyle/>
          <a:p>
            <a:pPr lvl="0"/>
            <a:r>
              <a:rPr lang="ru-RU" sz="4000" b="1" dirty="0">
                <a:solidFill>
                  <a:srgbClr val="7030A0"/>
                </a:solidFill>
              </a:rPr>
              <a:t>Организатор               </a:t>
            </a:r>
            <a:endParaRPr lang="ru-RU" sz="4000" b="1" dirty="0" smtClean="0">
              <a:solidFill>
                <a:srgbClr val="7030A0"/>
              </a:solidFill>
            </a:endParaRPr>
          </a:p>
          <a:p>
            <a:pPr lvl="0"/>
            <a:r>
              <a:rPr lang="ru-RU" sz="4000" b="1" dirty="0" smtClean="0">
                <a:solidFill>
                  <a:srgbClr val="7030A0"/>
                </a:solidFill>
              </a:rPr>
              <a:t>Секретарь          </a:t>
            </a:r>
          </a:p>
          <a:p>
            <a:pPr lvl="0"/>
            <a:r>
              <a:rPr lang="ru-RU" sz="4000" b="1" dirty="0" smtClean="0">
                <a:solidFill>
                  <a:srgbClr val="7030A0"/>
                </a:solidFill>
              </a:rPr>
              <a:t>Докладчик </a:t>
            </a:r>
          </a:p>
          <a:p>
            <a:pPr lvl="0"/>
            <a:r>
              <a:rPr lang="ru-RU" sz="4000" b="1" dirty="0" smtClean="0">
                <a:solidFill>
                  <a:srgbClr val="7030A0"/>
                </a:solidFill>
              </a:rPr>
              <a:t>Чтец              </a:t>
            </a:r>
            <a:endParaRPr lang="ru-RU" sz="4000" b="1" i="1" dirty="0">
              <a:solidFill>
                <a:srgbClr val="7030A0"/>
              </a:solidFill>
            </a:endParaRPr>
          </a:p>
          <a:p>
            <a:pPr lvl="0"/>
            <a:r>
              <a:rPr lang="ru-RU" sz="4000" b="1" dirty="0" smtClean="0">
                <a:solidFill>
                  <a:srgbClr val="7030A0"/>
                </a:solidFill>
              </a:rPr>
              <a:t>Контролер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905387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54289" y="482442"/>
            <a:ext cx="8911687" cy="1280890"/>
          </a:xfrm>
        </p:spPr>
        <p:txBody>
          <a:bodyPr/>
          <a:lstStyle/>
          <a:p>
            <a:pPr algn="ctr"/>
            <a:r>
              <a:rPr lang="ru-RU" b="1" dirty="0"/>
              <a:t>Принципы групповой работы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64136" y="1631324"/>
            <a:ext cx="9599075" cy="3777622"/>
          </a:xfrm>
        </p:spPr>
        <p:txBody>
          <a:bodyPr/>
          <a:lstStyle/>
          <a:p>
            <a:pPr fontAlgn="base"/>
            <a:r>
              <a:rPr lang="ru-RU" sz="3600" b="1" dirty="0">
                <a:solidFill>
                  <a:srgbClr val="7030A0"/>
                </a:solidFill>
              </a:rPr>
              <a:t>Организовывать коммуникацию в группе и между группами. </a:t>
            </a:r>
          </a:p>
          <a:p>
            <a:pPr fontAlgn="base"/>
            <a:r>
              <a:rPr lang="ru-RU" sz="3600" b="1" dirty="0">
                <a:solidFill>
                  <a:srgbClr val="7030A0"/>
                </a:solidFill>
              </a:rPr>
              <a:t>Анализировать способ деятельности. Итогом групповой работы должна быть рефлексия учебной деятельности.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05313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ttp://dimokfm.ru/wp-content/uploads/komanda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11528" y="818379"/>
            <a:ext cx="2452945" cy="1418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17350" y="108955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/>
              <a:t>Способы формирования групп</a:t>
            </a:r>
            <a:endParaRPr lang="ru-RU" sz="40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849363" y="1527803"/>
            <a:ext cx="8126648" cy="48083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576580" algn="ctr"/>
                <a:tab pos="1474470" algn="ctr"/>
              </a:tabLst>
            </a:pPr>
            <a:r>
              <a:rPr lang="ru-RU" sz="3600" b="1" dirty="0">
                <a:solidFill>
                  <a:srgbClr val="7030A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Группа по </a:t>
            </a:r>
            <a:r>
              <a:rPr lang="ru-RU" sz="3600" b="1" dirty="0" smtClean="0">
                <a:solidFill>
                  <a:srgbClr val="7030A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желанию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576580" algn="ctr"/>
                <a:tab pos="1474470" algn="ctr"/>
              </a:tabLst>
            </a:pPr>
            <a:r>
              <a:rPr lang="ru-RU" sz="3600" b="1" dirty="0" smtClean="0">
                <a:solidFill>
                  <a:srgbClr val="7030A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«Случайная группа»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576580" algn="ctr"/>
                <a:tab pos="1474470" algn="ctr"/>
              </a:tabLst>
            </a:pPr>
            <a:r>
              <a:rPr lang="ru-RU" sz="3600" b="1" dirty="0" smtClean="0">
                <a:solidFill>
                  <a:srgbClr val="7030A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Формирование группы лидером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576580" algn="ctr"/>
                <a:tab pos="1474470" algn="ctr"/>
              </a:tabLst>
            </a:pPr>
            <a:r>
              <a:rPr lang="ru-RU" sz="3600" b="1" dirty="0" smtClean="0">
                <a:solidFill>
                  <a:srgbClr val="7030A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Учитель-поставленная цель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576580" algn="ctr"/>
                <a:tab pos="1474470" algn="ctr"/>
              </a:tabLst>
            </a:pPr>
            <a:r>
              <a:rPr lang="ru-RU" sz="3600" b="1" dirty="0" smtClean="0">
                <a:solidFill>
                  <a:srgbClr val="7030A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По теме работы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576580" algn="ctr"/>
                <a:tab pos="1474470" algn="ctr"/>
              </a:tabLst>
            </a:pPr>
            <a:r>
              <a:rPr lang="ru-RU" sz="3600" b="1" dirty="0" smtClean="0">
                <a:solidFill>
                  <a:srgbClr val="7030A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По уровню сложности задания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576580" algn="ctr"/>
                <a:tab pos="1474470" algn="ctr"/>
              </a:tabLst>
            </a:pPr>
            <a:endParaRPr lang="ru-RU" sz="3600" b="1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576580" algn="ctr"/>
                <a:tab pos="1474470" algn="ctr"/>
              </a:tabLst>
            </a:pPr>
            <a:endParaRPr lang="ru-RU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0833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НАТАША\Наташа новое\Рисунок1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2223" y="124691"/>
            <a:ext cx="10399777" cy="6733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4809190" y="609515"/>
            <a:ext cx="696772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 </a:t>
            </a:r>
            <a:r>
              <a:rPr lang="ru-RU" alt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Пусть в школе будущего не будет мертвой тишины на уроках.</a:t>
            </a:r>
            <a:br>
              <a:rPr lang="ru-RU" alt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Каждый ученик может высказать</a:t>
            </a:r>
            <a:br>
              <a:rPr lang="ru-RU" alt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своё мнение, доказать его, поспорить с другими.</a:t>
            </a:r>
            <a:br>
              <a:rPr lang="ru-RU" alt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Зачем разделять </a:t>
            </a:r>
            <a:r>
              <a:rPr lang="ru-RU" alt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  </a:t>
            </a:r>
            <a:r>
              <a:rPr lang="ru-RU" alt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ОБЩЕНИЕ</a:t>
            </a:r>
            <a:r>
              <a:rPr lang="ru-RU" alt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ru-RU" alt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</a:t>
            </a:r>
            <a:r>
              <a:rPr lang="ru-RU" altLang="ru-RU" sz="2400" b="1" i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Из </a:t>
            </a:r>
            <a:r>
              <a:rPr lang="ru-RU" altLang="ru-RU" sz="2400" b="1" i="1" dirty="0">
                <a:latin typeface="Calibri" panose="020F0502020204030204" pitchFamily="34" charset="0"/>
                <a:cs typeface="Times New Roman" panose="02020603050405020304" pitchFamily="18" charset="0"/>
              </a:rPr>
              <a:t>дневника </a:t>
            </a:r>
            <a:r>
              <a:rPr lang="ru-RU" altLang="ru-RU" sz="2400" b="1" i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школьницы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296639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ru-RU" b="1" dirty="0"/>
          </a:p>
        </p:txBody>
      </p:sp>
      <p:pic>
        <p:nvPicPr>
          <p:cNvPr id="4" name="Picture 2" descr="http://s8.hostingkartinok.com/uploads/images/2021/03/c6bcede8add72335d20870d319a84c07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2925" y="624110"/>
            <a:ext cx="9056531" cy="5685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6761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Про внутренних врагов. Неймется бесы вам! Помесный и придворный саботаж!  Россию тянете назад, опричнину хотите? Гойда! Нате. | Емеля на печи | Дзен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7139" y="321948"/>
            <a:ext cx="9350062" cy="6480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3089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/>
              <a:t>Правила совместной работы</a:t>
            </a:r>
            <a:endParaRPr lang="ru-RU" sz="4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1" y="1622737"/>
            <a:ext cx="9220715" cy="4906851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7030A0"/>
                </a:solidFill>
              </a:rPr>
              <a:t>Работать дружно</a:t>
            </a:r>
          </a:p>
          <a:p>
            <a:r>
              <a:rPr lang="ru-RU" sz="3600" b="1" dirty="0" smtClean="0">
                <a:solidFill>
                  <a:srgbClr val="7030A0"/>
                </a:solidFill>
              </a:rPr>
              <a:t>Работать по алгоритму</a:t>
            </a:r>
          </a:p>
          <a:p>
            <a:r>
              <a:rPr lang="ru-RU" sz="3600" b="1" dirty="0" smtClean="0">
                <a:solidFill>
                  <a:srgbClr val="7030A0"/>
                </a:solidFill>
              </a:rPr>
              <a:t>Своевременно и до конца</a:t>
            </a:r>
          </a:p>
          <a:p>
            <a:r>
              <a:rPr lang="ru-RU" sz="3600" b="1" dirty="0" smtClean="0">
                <a:solidFill>
                  <a:srgbClr val="7030A0"/>
                </a:solidFill>
              </a:rPr>
              <a:t>Качественно</a:t>
            </a:r>
          </a:p>
          <a:p>
            <a:r>
              <a:rPr lang="ru-RU" sz="3600" b="1" dirty="0" smtClean="0">
                <a:solidFill>
                  <a:srgbClr val="7030A0"/>
                </a:solidFill>
              </a:rPr>
              <a:t>Каждый защищает общее дело</a:t>
            </a:r>
            <a:endParaRPr lang="ru-RU" sz="36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4978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Сегментация потребителей на рынке потребительских товаров: критерии и  пример — PowerBranding.ru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0157" y="4087366"/>
            <a:ext cx="3891843" cy="2770634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91477" y="1605564"/>
            <a:ext cx="8915400" cy="5130086"/>
          </a:xfrm>
        </p:spPr>
        <p:txBody>
          <a:bodyPr/>
          <a:lstStyle/>
          <a:p>
            <a:pPr marL="0" indent="0">
              <a:buNone/>
            </a:pPr>
            <a:r>
              <a:rPr lang="ru-RU" sz="3200" b="1" dirty="0" smtClean="0">
                <a:solidFill>
                  <a:srgbClr val="7030A0"/>
                </a:solidFill>
              </a:rPr>
              <a:t>	Относится </a:t>
            </a:r>
            <a:r>
              <a:rPr lang="ru-RU" sz="3200" b="1" dirty="0">
                <a:solidFill>
                  <a:srgbClr val="7030A0"/>
                </a:solidFill>
              </a:rPr>
              <a:t>к  группе приемов развития критического мышления и требует организации работы учащихся вместе: в парах или небольших группах над одной и той же проблемой, в процессе которой выдвигаются новые идеи. Эти идеи и мнения обсуждаются, дискутируются.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Прием «Зигзаг»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041523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://i1.imageban.ru/out/2011/09/22/38b6fcddf58b9f0eb2e455a21b8e9e5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3050" y="0"/>
            <a:ext cx="91249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TextBox 4"/>
          <p:cNvSpPr txBox="1">
            <a:spLocks noChangeArrowheads="1"/>
          </p:cNvSpPr>
          <p:nvPr/>
        </p:nvSpPr>
        <p:spPr bwMode="auto">
          <a:xfrm>
            <a:off x="2782889" y="404813"/>
            <a:ext cx="74898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3200" dirty="0">
                <a:solidFill>
                  <a:srgbClr val="FF0000"/>
                </a:solidFill>
                <a:latin typeface="Calibri" panose="020F0502020204030204" pitchFamily="34" charset="0"/>
              </a:rPr>
              <a:t>Алгоритм работы с приемом «ЗИГЗАГ»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7464426" y="1125538"/>
            <a:ext cx="2303463" cy="1727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087938" y="2852739"/>
            <a:ext cx="2303462" cy="172878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927350" y="4724400"/>
            <a:ext cx="2305050" cy="172878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7319963" y="4652964"/>
            <a:ext cx="2305050" cy="172878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248" name="TextBox 17"/>
          <p:cNvSpPr txBox="1">
            <a:spLocks noChangeArrowheads="1"/>
          </p:cNvSpPr>
          <p:nvPr/>
        </p:nvSpPr>
        <p:spPr bwMode="auto">
          <a:xfrm>
            <a:off x="7967664" y="1557338"/>
            <a:ext cx="129698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>
                <a:latin typeface="Calibri" panose="020F0502020204030204" pitchFamily="34" charset="0"/>
              </a:rPr>
              <a:t>Рабочая группа № 2</a:t>
            </a:r>
          </a:p>
        </p:txBody>
      </p:sp>
      <p:sp>
        <p:nvSpPr>
          <p:cNvPr id="10249" name="TextBox 18"/>
          <p:cNvSpPr txBox="1">
            <a:spLocks noChangeArrowheads="1"/>
          </p:cNvSpPr>
          <p:nvPr/>
        </p:nvSpPr>
        <p:spPr bwMode="auto">
          <a:xfrm>
            <a:off x="5591175" y="3284538"/>
            <a:ext cx="129698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>
                <a:latin typeface="Calibri" panose="020F0502020204030204" pitchFamily="34" charset="0"/>
              </a:rPr>
              <a:t>Рабочая группа № 3</a:t>
            </a:r>
          </a:p>
        </p:txBody>
      </p:sp>
      <p:sp>
        <p:nvSpPr>
          <p:cNvPr id="10250" name="TextBox 19"/>
          <p:cNvSpPr txBox="1">
            <a:spLocks noChangeArrowheads="1"/>
          </p:cNvSpPr>
          <p:nvPr/>
        </p:nvSpPr>
        <p:spPr bwMode="auto">
          <a:xfrm>
            <a:off x="3432175" y="5157788"/>
            <a:ext cx="12954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>
                <a:latin typeface="Calibri" panose="020F0502020204030204" pitchFamily="34" charset="0"/>
              </a:rPr>
              <a:t>Рабочая группа № 4</a:t>
            </a:r>
          </a:p>
        </p:txBody>
      </p:sp>
      <p:sp>
        <p:nvSpPr>
          <p:cNvPr id="10251" name="TextBox 20"/>
          <p:cNvSpPr txBox="1">
            <a:spLocks noChangeArrowheads="1"/>
          </p:cNvSpPr>
          <p:nvPr/>
        </p:nvSpPr>
        <p:spPr bwMode="auto">
          <a:xfrm>
            <a:off x="7824788" y="5157788"/>
            <a:ext cx="12954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>
                <a:latin typeface="Calibri" panose="020F0502020204030204" pitchFamily="34" charset="0"/>
              </a:rPr>
              <a:t>Рабочая группа № 5</a:t>
            </a:r>
          </a:p>
        </p:txBody>
      </p:sp>
      <p:sp>
        <p:nvSpPr>
          <p:cNvPr id="25" name="Блок-схема: узел 24"/>
          <p:cNvSpPr/>
          <p:nvPr/>
        </p:nvSpPr>
        <p:spPr>
          <a:xfrm>
            <a:off x="7680325" y="1268414"/>
            <a:ext cx="287338" cy="28892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6" name="Блок-схема: узел 25"/>
          <p:cNvSpPr/>
          <p:nvPr/>
        </p:nvSpPr>
        <p:spPr>
          <a:xfrm>
            <a:off x="5303839" y="3068639"/>
            <a:ext cx="287337" cy="28892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7" name="Блок-схема: узел 26"/>
          <p:cNvSpPr/>
          <p:nvPr/>
        </p:nvSpPr>
        <p:spPr>
          <a:xfrm>
            <a:off x="3071814" y="4868864"/>
            <a:ext cx="287337" cy="28892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8" name="Блок-схема: узел 27"/>
          <p:cNvSpPr/>
          <p:nvPr/>
        </p:nvSpPr>
        <p:spPr>
          <a:xfrm>
            <a:off x="7535864" y="4868864"/>
            <a:ext cx="288925" cy="28892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0" name="Блок-схема: узел 29"/>
          <p:cNvSpPr/>
          <p:nvPr/>
        </p:nvSpPr>
        <p:spPr>
          <a:xfrm>
            <a:off x="8328026" y="1268414"/>
            <a:ext cx="288925" cy="288925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1" name="Блок-схема: узел 30"/>
          <p:cNvSpPr/>
          <p:nvPr/>
        </p:nvSpPr>
        <p:spPr>
          <a:xfrm>
            <a:off x="6024564" y="2997200"/>
            <a:ext cx="287337" cy="287338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2" name="Блок-схема: узел 31"/>
          <p:cNvSpPr/>
          <p:nvPr/>
        </p:nvSpPr>
        <p:spPr>
          <a:xfrm>
            <a:off x="3792539" y="4868864"/>
            <a:ext cx="287337" cy="288925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3" name="Блок-схема: узел 32"/>
          <p:cNvSpPr/>
          <p:nvPr/>
        </p:nvSpPr>
        <p:spPr>
          <a:xfrm>
            <a:off x="8256589" y="4868864"/>
            <a:ext cx="287337" cy="288925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5" name="Блок-схема: узел 34"/>
          <p:cNvSpPr/>
          <p:nvPr/>
        </p:nvSpPr>
        <p:spPr>
          <a:xfrm>
            <a:off x="9048750" y="1268414"/>
            <a:ext cx="287338" cy="288925"/>
          </a:xfrm>
          <a:prstGeom prst="flowChartConnec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6" name="Блок-схема: узел 35"/>
          <p:cNvSpPr/>
          <p:nvPr/>
        </p:nvSpPr>
        <p:spPr>
          <a:xfrm>
            <a:off x="6743701" y="2997200"/>
            <a:ext cx="288925" cy="287338"/>
          </a:xfrm>
          <a:prstGeom prst="flowChartConnec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7" name="Блок-схема: узел 36"/>
          <p:cNvSpPr/>
          <p:nvPr/>
        </p:nvSpPr>
        <p:spPr>
          <a:xfrm>
            <a:off x="4440239" y="4868864"/>
            <a:ext cx="287337" cy="288925"/>
          </a:xfrm>
          <a:prstGeom prst="flowChartConnec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8" name="Блок-схема: узел 37"/>
          <p:cNvSpPr/>
          <p:nvPr/>
        </p:nvSpPr>
        <p:spPr>
          <a:xfrm>
            <a:off x="8904289" y="4868864"/>
            <a:ext cx="287337" cy="288925"/>
          </a:xfrm>
          <a:prstGeom prst="flowChartConnec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0" name="Блок-схема: узел 39"/>
          <p:cNvSpPr/>
          <p:nvPr/>
        </p:nvSpPr>
        <p:spPr>
          <a:xfrm>
            <a:off x="7967664" y="2349500"/>
            <a:ext cx="288925" cy="287338"/>
          </a:xfrm>
          <a:prstGeom prst="flowChartConnector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1" name="Блок-схема: узел 40"/>
          <p:cNvSpPr/>
          <p:nvPr/>
        </p:nvSpPr>
        <p:spPr>
          <a:xfrm>
            <a:off x="5664200" y="4076701"/>
            <a:ext cx="287338" cy="288925"/>
          </a:xfrm>
          <a:prstGeom prst="flowChartConnector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2" name="Блок-схема: узел 41"/>
          <p:cNvSpPr/>
          <p:nvPr/>
        </p:nvSpPr>
        <p:spPr>
          <a:xfrm>
            <a:off x="3359151" y="5949950"/>
            <a:ext cx="288925" cy="287338"/>
          </a:xfrm>
          <a:prstGeom prst="flowChartConnector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3" name="Блок-схема: узел 42"/>
          <p:cNvSpPr/>
          <p:nvPr/>
        </p:nvSpPr>
        <p:spPr>
          <a:xfrm>
            <a:off x="7896225" y="5949950"/>
            <a:ext cx="287338" cy="287338"/>
          </a:xfrm>
          <a:prstGeom prst="flowChartConnector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pSp>
        <p:nvGrpSpPr>
          <p:cNvPr id="10268" name="Группа 48"/>
          <p:cNvGrpSpPr>
            <a:grpSpLocks/>
          </p:cNvGrpSpPr>
          <p:nvPr/>
        </p:nvGrpSpPr>
        <p:grpSpPr bwMode="auto">
          <a:xfrm>
            <a:off x="2855913" y="1125538"/>
            <a:ext cx="2303462" cy="1727200"/>
            <a:chOff x="1331640" y="1124744"/>
            <a:chExt cx="2304256" cy="1728192"/>
          </a:xfrm>
        </p:grpSpPr>
        <p:sp>
          <p:nvSpPr>
            <p:cNvPr id="6" name="Скругленный прямоугольник 5"/>
            <p:cNvSpPr/>
            <p:nvPr/>
          </p:nvSpPr>
          <p:spPr>
            <a:xfrm>
              <a:off x="1331640" y="1124744"/>
              <a:ext cx="2304256" cy="1728192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0274" name="TextBox 16"/>
            <p:cNvSpPr txBox="1">
              <a:spLocks noChangeArrowheads="1"/>
            </p:cNvSpPr>
            <p:nvPr/>
          </p:nvSpPr>
          <p:spPr bwMode="auto">
            <a:xfrm>
              <a:off x="1835696" y="1556792"/>
              <a:ext cx="1296144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ru-RU" altLang="ru-RU">
                  <a:latin typeface="Calibri" panose="020F0502020204030204" pitchFamily="34" charset="0"/>
                </a:rPr>
                <a:t>Рабочая группа № 1</a:t>
              </a:r>
            </a:p>
          </p:txBody>
        </p:sp>
        <p:sp>
          <p:nvSpPr>
            <p:cNvPr id="22" name="Блок-схема: узел 21"/>
            <p:cNvSpPr/>
            <p:nvPr/>
          </p:nvSpPr>
          <p:spPr>
            <a:xfrm>
              <a:off x="1547614" y="1269289"/>
              <a:ext cx="287436" cy="287503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9" name="Блок-схема: узел 28"/>
            <p:cNvSpPr/>
            <p:nvPr/>
          </p:nvSpPr>
          <p:spPr>
            <a:xfrm>
              <a:off x="2195538" y="1269289"/>
              <a:ext cx="289025" cy="287503"/>
            </a:xfrm>
            <a:prstGeom prst="flowChartConnector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34" name="Блок-схема: узел 33"/>
            <p:cNvSpPr/>
            <p:nvPr/>
          </p:nvSpPr>
          <p:spPr>
            <a:xfrm>
              <a:off x="2916511" y="1269289"/>
              <a:ext cx="287436" cy="287503"/>
            </a:xfrm>
            <a:prstGeom prst="flowChartConnector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39" name="Блок-схема: узел 38"/>
            <p:cNvSpPr/>
            <p:nvPr/>
          </p:nvSpPr>
          <p:spPr>
            <a:xfrm>
              <a:off x="1835050" y="2349409"/>
              <a:ext cx="289025" cy="287503"/>
            </a:xfrm>
            <a:prstGeom prst="flowChartConnector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44" name="Блок-схема: узел 43"/>
            <p:cNvSpPr/>
            <p:nvPr/>
          </p:nvSpPr>
          <p:spPr>
            <a:xfrm>
              <a:off x="2627487" y="2349409"/>
              <a:ext cx="289025" cy="287503"/>
            </a:xfrm>
            <a:prstGeom prst="flowChartConnector">
              <a:avLst/>
            </a:prstGeom>
            <a:solidFill>
              <a:srgbClr val="9900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</p:grpSp>
      <p:sp>
        <p:nvSpPr>
          <p:cNvPr id="45" name="Блок-схема: узел 44"/>
          <p:cNvSpPr/>
          <p:nvPr/>
        </p:nvSpPr>
        <p:spPr>
          <a:xfrm>
            <a:off x="8759826" y="2349500"/>
            <a:ext cx="288925" cy="287338"/>
          </a:xfrm>
          <a:prstGeom prst="flowChartConnector">
            <a:avLst/>
          </a:prstGeom>
          <a:solidFill>
            <a:srgbClr val="99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6" name="Блок-схема: узел 45"/>
          <p:cNvSpPr/>
          <p:nvPr/>
        </p:nvSpPr>
        <p:spPr>
          <a:xfrm>
            <a:off x="6383339" y="4076701"/>
            <a:ext cx="288925" cy="288925"/>
          </a:xfrm>
          <a:prstGeom prst="flowChartConnector">
            <a:avLst/>
          </a:prstGeom>
          <a:solidFill>
            <a:srgbClr val="99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7" name="Блок-схема: узел 46"/>
          <p:cNvSpPr/>
          <p:nvPr/>
        </p:nvSpPr>
        <p:spPr>
          <a:xfrm>
            <a:off x="4224339" y="5949950"/>
            <a:ext cx="287337" cy="287338"/>
          </a:xfrm>
          <a:prstGeom prst="flowChartConnector">
            <a:avLst/>
          </a:prstGeom>
          <a:solidFill>
            <a:srgbClr val="99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8" name="Блок-схема: узел 47"/>
          <p:cNvSpPr/>
          <p:nvPr/>
        </p:nvSpPr>
        <p:spPr>
          <a:xfrm>
            <a:off x="8688389" y="5949950"/>
            <a:ext cx="287337" cy="287338"/>
          </a:xfrm>
          <a:prstGeom prst="flowChartConnector">
            <a:avLst/>
          </a:prstGeom>
          <a:solidFill>
            <a:srgbClr val="99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2089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i1.imageban.ru/out/2011/09/22/38b6fcddf58b9f0eb2e455a21b8e9e5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3050" y="0"/>
            <a:ext cx="91249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Скругленный прямоугольник 4"/>
          <p:cNvSpPr/>
          <p:nvPr/>
        </p:nvSpPr>
        <p:spPr>
          <a:xfrm>
            <a:off x="2855913" y="1196975"/>
            <a:ext cx="2303462" cy="1727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7319963" y="1196975"/>
            <a:ext cx="2305050" cy="1727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087938" y="2924175"/>
            <a:ext cx="2303462" cy="172878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711450" y="4652964"/>
            <a:ext cx="2305050" cy="172878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7464426" y="4652964"/>
            <a:ext cx="2303463" cy="172878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272" name="TextBox 9"/>
          <p:cNvSpPr txBox="1">
            <a:spLocks noChangeArrowheads="1"/>
          </p:cNvSpPr>
          <p:nvPr/>
        </p:nvSpPr>
        <p:spPr bwMode="auto">
          <a:xfrm>
            <a:off x="2782889" y="404813"/>
            <a:ext cx="74898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3200">
                <a:solidFill>
                  <a:srgbClr val="FF0000"/>
                </a:solidFill>
                <a:latin typeface="Calibri" panose="020F0502020204030204" pitchFamily="34" charset="0"/>
              </a:rPr>
              <a:t>Алгоритм работы с приемом «ЗИГЗАГ»</a:t>
            </a:r>
          </a:p>
        </p:txBody>
      </p:sp>
      <p:sp>
        <p:nvSpPr>
          <p:cNvPr id="11273" name="TextBox 10"/>
          <p:cNvSpPr txBox="1">
            <a:spLocks noChangeArrowheads="1"/>
          </p:cNvSpPr>
          <p:nvPr/>
        </p:nvSpPr>
        <p:spPr bwMode="auto">
          <a:xfrm>
            <a:off x="3287713" y="1628776"/>
            <a:ext cx="12954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>
                <a:latin typeface="Calibri" panose="020F0502020204030204" pitchFamily="34" charset="0"/>
              </a:rPr>
              <a:t>Экспертная  группа № 1</a:t>
            </a:r>
          </a:p>
        </p:txBody>
      </p:sp>
      <p:sp>
        <p:nvSpPr>
          <p:cNvPr id="11274" name="TextBox 11"/>
          <p:cNvSpPr txBox="1">
            <a:spLocks noChangeArrowheads="1"/>
          </p:cNvSpPr>
          <p:nvPr/>
        </p:nvSpPr>
        <p:spPr bwMode="auto">
          <a:xfrm>
            <a:off x="7824788" y="1700213"/>
            <a:ext cx="12954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>
                <a:latin typeface="Calibri" panose="020F0502020204030204" pitchFamily="34" charset="0"/>
              </a:rPr>
              <a:t>Экспертная  группа № 1</a:t>
            </a:r>
          </a:p>
        </p:txBody>
      </p:sp>
      <p:sp>
        <p:nvSpPr>
          <p:cNvPr id="11275" name="TextBox 12"/>
          <p:cNvSpPr txBox="1">
            <a:spLocks noChangeArrowheads="1"/>
          </p:cNvSpPr>
          <p:nvPr/>
        </p:nvSpPr>
        <p:spPr bwMode="auto">
          <a:xfrm>
            <a:off x="5591175" y="3429001"/>
            <a:ext cx="129698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>
                <a:latin typeface="Calibri" panose="020F0502020204030204" pitchFamily="34" charset="0"/>
              </a:rPr>
              <a:t>Экспертная  группа № 1</a:t>
            </a:r>
          </a:p>
        </p:txBody>
      </p:sp>
      <p:sp>
        <p:nvSpPr>
          <p:cNvPr id="11276" name="TextBox 13"/>
          <p:cNvSpPr txBox="1">
            <a:spLocks noChangeArrowheads="1"/>
          </p:cNvSpPr>
          <p:nvPr/>
        </p:nvSpPr>
        <p:spPr bwMode="auto">
          <a:xfrm>
            <a:off x="3143250" y="5157788"/>
            <a:ext cx="129698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>
                <a:latin typeface="Calibri" panose="020F0502020204030204" pitchFamily="34" charset="0"/>
              </a:rPr>
              <a:t>Экспертная  группа № 1</a:t>
            </a:r>
          </a:p>
        </p:txBody>
      </p:sp>
      <p:sp>
        <p:nvSpPr>
          <p:cNvPr id="11277" name="TextBox 14"/>
          <p:cNvSpPr txBox="1">
            <a:spLocks noChangeArrowheads="1"/>
          </p:cNvSpPr>
          <p:nvPr/>
        </p:nvSpPr>
        <p:spPr bwMode="auto">
          <a:xfrm>
            <a:off x="7967664" y="5157788"/>
            <a:ext cx="129698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>
                <a:latin typeface="Calibri" panose="020F0502020204030204" pitchFamily="34" charset="0"/>
              </a:rPr>
              <a:t>Экспертная  группа № 1</a:t>
            </a:r>
          </a:p>
        </p:txBody>
      </p:sp>
      <p:sp>
        <p:nvSpPr>
          <p:cNvPr id="16" name="Блок-схема: узел 15"/>
          <p:cNvSpPr/>
          <p:nvPr/>
        </p:nvSpPr>
        <p:spPr>
          <a:xfrm>
            <a:off x="3143251" y="1341439"/>
            <a:ext cx="288925" cy="287337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7" name="Блок-схема: узел 16"/>
          <p:cNvSpPr/>
          <p:nvPr/>
        </p:nvSpPr>
        <p:spPr>
          <a:xfrm>
            <a:off x="3792539" y="1341439"/>
            <a:ext cx="287337" cy="287337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8" name="Блок-схема: узел 17"/>
          <p:cNvSpPr/>
          <p:nvPr/>
        </p:nvSpPr>
        <p:spPr>
          <a:xfrm>
            <a:off x="4511676" y="1341439"/>
            <a:ext cx="288925" cy="287337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9" name="Блок-схема: узел 18"/>
          <p:cNvSpPr/>
          <p:nvPr/>
        </p:nvSpPr>
        <p:spPr>
          <a:xfrm>
            <a:off x="4367214" y="2420939"/>
            <a:ext cx="288925" cy="287337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0" name="Блок-схема: узел 19"/>
          <p:cNvSpPr/>
          <p:nvPr/>
        </p:nvSpPr>
        <p:spPr>
          <a:xfrm>
            <a:off x="3432175" y="2420939"/>
            <a:ext cx="287338" cy="287337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1" name="Блок-схема: узел 20"/>
          <p:cNvSpPr/>
          <p:nvPr/>
        </p:nvSpPr>
        <p:spPr>
          <a:xfrm>
            <a:off x="7608889" y="1412875"/>
            <a:ext cx="287337" cy="287338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2" name="Блок-схема: узел 21"/>
          <p:cNvSpPr/>
          <p:nvPr/>
        </p:nvSpPr>
        <p:spPr>
          <a:xfrm>
            <a:off x="8328026" y="1412875"/>
            <a:ext cx="288925" cy="287338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3" name="Блок-схема: узел 22"/>
          <p:cNvSpPr/>
          <p:nvPr/>
        </p:nvSpPr>
        <p:spPr>
          <a:xfrm>
            <a:off x="8975726" y="1412875"/>
            <a:ext cx="288925" cy="287338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4" name="Блок-схема: узел 23"/>
          <p:cNvSpPr/>
          <p:nvPr/>
        </p:nvSpPr>
        <p:spPr>
          <a:xfrm>
            <a:off x="8759826" y="2420939"/>
            <a:ext cx="288925" cy="287337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5" name="Блок-схема: узел 24"/>
          <p:cNvSpPr/>
          <p:nvPr/>
        </p:nvSpPr>
        <p:spPr>
          <a:xfrm>
            <a:off x="7896225" y="2420939"/>
            <a:ext cx="287338" cy="287337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6" name="Блок-схема: узел 25"/>
          <p:cNvSpPr/>
          <p:nvPr/>
        </p:nvSpPr>
        <p:spPr>
          <a:xfrm>
            <a:off x="5448300" y="3068639"/>
            <a:ext cx="287338" cy="288925"/>
          </a:xfrm>
          <a:prstGeom prst="flowChartConnec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7" name="Блок-схема: узел 26"/>
          <p:cNvSpPr/>
          <p:nvPr/>
        </p:nvSpPr>
        <p:spPr>
          <a:xfrm>
            <a:off x="6167439" y="3068639"/>
            <a:ext cx="288925" cy="288925"/>
          </a:xfrm>
          <a:prstGeom prst="flowChartConnec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8" name="Блок-схема: узел 27"/>
          <p:cNvSpPr/>
          <p:nvPr/>
        </p:nvSpPr>
        <p:spPr>
          <a:xfrm>
            <a:off x="6816725" y="3068639"/>
            <a:ext cx="287338" cy="288925"/>
          </a:xfrm>
          <a:prstGeom prst="flowChartConnec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9" name="Блок-схема: узел 28"/>
          <p:cNvSpPr/>
          <p:nvPr/>
        </p:nvSpPr>
        <p:spPr>
          <a:xfrm>
            <a:off x="6527801" y="4149725"/>
            <a:ext cx="288925" cy="287338"/>
          </a:xfrm>
          <a:prstGeom prst="flowChartConnec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0" name="Блок-схема: узел 29"/>
          <p:cNvSpPr/>
          <p:nvPr/>
        </p:nvSpPr>
        <p:spPr>
          <a:xfrm>
            <a:off x="5808664" y="4149725"/>
            <a:ext cx="287337" cy="287338"/>
          </a:xfrm>
          <a:prstGeom prst="flowChartConnec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1" name="Блок-схема: узел 30"/>
          <p:cNvSpPr/>
          <p:nvPr/>
        </p:nvSpPr>
        <p:spPr>
          <a:xfrm>
            <a:off x="3000375" y="4797425"/>
            <a:ext cx="287338" cy="287338"/>
          </a:xfrm>
          <a:prstGeom prst="flowChartConnector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2" name="Блок-схема: узел 31"/>
          <p:cNvSpPr/>
          <p:nvPr/>
        </p:nvSpPr>
        <p:spPr>
          <a:xfrm>
            <a:off x="3792539" y="4797425"/>
            <a:ext cx="287337" cy="287338"/>
          </a:xfrm>
          <a:prstGeom prst="flowChartConnector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3" name="Блок-схема: узел 32"/>
          <p:cNvSpPr/>
          <p:nvPr/>
        </p:nvSpPr>
        <p:spPr>
          <a:xfrm>
            <a:off x="4440239" y="4797425"/>
            <a:ext cx="287337" cy="287338"/>
          </a:xfrm>
          <a:prstGeom prst="flowChartConnector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4" name="Блок-схема: узел 33"/>
          <p:cNvSpPr/>
          <p:nvPr/>
        </p:nvSpPr>
        <p:spPr>
          <a:xfrm>
            <a:off x="4224339" y="5805489"/>
            <a:ext cx="287337" cy="287337"/>
          </a:xfrm>
          <a:prstGeom prst="flowChartConnector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5" name="Блок-схема: узел 34"/>
          <p:cNvSpPr/>
          <p:nvPr/>
        </p:nvSpPr>
        <p:spPr>
          <a:xfrm>
            <a:off x="3287714" y="5876926"/>
            <a:ext cx="287337" cy="288925"/>
          </a:xfrm>
          <a:prstGeom prst="flowChartConnector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6" name="Блок-схема: узел 35"/>
          <p:cNvSpPr/>
          <p:nvPr/>
        </p:nvSpPr>
        <p:spPr>
          <a:xfrm>
            <a:off x="8472489" y="4868864"/>
            <a:ext cx="287337" cy="288925"/>
          </a:xfrm>
          <a:prstGeom prst="flowChartConnector">
            <a:avLst/>
          </a:prstGeom>
          <a:solidFill>
            <a:srgbClr val="99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7" name="Блок-схема: узел 36"/>
          <p:cNvSpPr/>
          <p:nvPr/>
        </p:nvSpPr>
        <p:spPr>
          <a:xfrm>
            <a:off x="7824789" y="4868864"/>
            <a:ext cx="287337" cy="288925"/>
          </a:xfrm>
          <a:prstGeom prst="flowChartConnector">
            <a:avLst/>
          </a:prstGeom>
          <a:solidFill>
            <a:srgbClr val="99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8" name="Блок-схема: узел 37"/>
          <p:cNvSpPr/>
          <p:nvPr/>
        </p:nvSpPr>
        <p:spPr>
          <a:xfrm>
            <a:off x="8832850" y="5876926"/>
            <a:ext cx="287338" cy="288925"/>
          </a:xfrm>
          <a:prstGeom prst="flowChartConnector">
            <a:avLst/>
          </a:prstGeom>
          <a:solidFill>
            <a:srgbClr val="99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9" name="Блок-схема: узел 38"/>
          <p:cNvSpPr/>
          <p:nvPr/>
        </p:nvSpPr>
        <p:spPr>
          <a:xfrm>
            <a:off x="8040689" y="5876926"/>
            <a:ext cx="287337" cy="288925"/>
          </a:xfrm>
          <a:prstGeom prst="flowChartConnector">
            <a:avLst/>
          </a:prstGeom>
          <a:solidFill>
            <a:srgbClr val="99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0" name="Блок-схема: узел 39"/>
          <p:cNvSpPr/>
          <p:nvPr/>
        </p:nvSpPr>
        <p:spPr>
          <a:xfrm>
            <a:off x="9048750" y="4868864"/>
            <a:ext cx="287338" cy="288925"/>
          </a:xfrm>
          <a:prstGeom prst="flowChartConnector">
            <a:avLst/>
          </a:prstGeom>
          <a:solidFill>
            <a:srgbClr val="99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6129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http://i1.imageban.ru/out/2011/09/22/38b6fcddf58b9f0eb2e455a21b8e9e5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3050" y="0"/>
            <a:ext cx="91249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TextBox 4"/>
          <p:cNvSpPr txBox="1">
            <a:spLocks noChangeArrowheads="1"/>
          </p:cNvSpPr>
          <p:nvPr/>
        </p:nvSpPr>
        <p:spPr bwMode="auto">
          <a:xfrm>
            <a:off x="2782889" y="404813"/>
            <a:ext cx="74898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3200" dirty="0">
                <a:solidFill>
                  <a:srgbClr val="FF0000"/>
                </a:solidFill>
                <a:latin typeface="Calibri" panose="020F0502020204030204" pitchFamily="34" charset="0"/>
              </a:rPr>
              <a:t>Алгоритм работы с приемом «ЗИГЗАГ»</a:t>
            </a:r>
          </a:p>
        </p:txBody>
      </p:sp>
      <p:grpSp>
        <p:nvGrpSpPr>
          <p:cNvPr id="12292" name="Группа 5"/>
          <p:cNvGrpSpPr>
            <a:grpSpLocks/>
          </p:cNvGrpSpPr>
          <p:nvPr/>
        </p:nvGrpSpPr>
        <p:grpSpPr bwMode="auto">
          <a:xfrm>
            <a:off x="2855913" y="1125538"/>
            <a:ext cx="2303462" cy="1727200"/>
            <a:chOff x="1331640" y="1124744"/>
            <a:chExt cx="2304256" cy="1728192"/>
          </a:xfrm>
        </p:grpSpPr>
        <p:sp>
          <p:nvSpPr>
            <p:cNvPr id="7" name="Скругленный прямоугольник 6"/>
            <p:cNvSpPr/>
            <p:nvPr/>
          </p:nvSpPr>
          <p:spPr>
            <a:xfrm>
              <a:off x="1331640" y="1124744"/>
              <a:ext cx="2304256" cy="1728192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2326" name="TextBox 7"/>
            <p:cNvSpPr txBox="1">
              <a:spLocks noChangeArrowheads="1"/>
            </p:cNvSpPr>
            <p:nvPr/>
          </p:nvSpPr>
          <p:spPr bwMode="auto">
            <a:xfrm>
              <a:off x="1835696" y="1556792"/>
              <a:ext cx="1296144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ru-RU" altLang="ru-RU">
                  <a:latin typeface="Calibri" panose="020F0502020204030204" pitchFamily="34" charset="0"/>
                </a:rPr>
                <a:t>Рабочая группа № 1</a:t>
              </a:r>
            </a:p>
          </p:txBody>
        </p:sp>
        <p:sp>
          <p:nvSpPr>
            <p:cNvPr id="9" name="Блок-схема: узел 8"/>
            <p:cNvSpPr/>
            <p:nvPr/>
          </p:nvSpPr>
          <p:spPr>
            <a:xfrm>
              <a:off x="1547614" y="1269289"/>
              <a:ext cx="287436" cy="287503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0" name="Блок-схема: узел 9"/>
            <p:cNvSpPr/>
            <p:nvPr/>
          </p:nvSpPr>
          <p:spPr>
            <a:xfrm>
              <a:off x="2195538" y="1269289"/>
              <a:ext cx="289025" cy="287503"/>
            </a:xfrm>
            <a:prstGeom prst="flowChartConnector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1" name="Блок-схема: узел 10"/>
            <p:cNvSpPr/>
            <p:nvPr/>
          </p:nvSpPr>
          <p:spPr>
            <a:xfrm>
              <a:off x="2916511" y="1269289"/>
              <a:ext cx="287436" cy="287503"/>
            </a:xfrm>
            <a:prstGeom prst="flowChartConnector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2" name="Блок-схема: узел 11"/>
            <p:cNvSpPr/>
            <p:nvPr/>
          </p:nvSpPr>
          <p:spPr>
            <a:xfrm>
              <a:off x="1835050" y="2349409"/>
              <a:ext cx="289025" cy="287503"/>
            </a:xfrm>
            <a:prstGeom prst="flowChartConnector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3" name="Блок-схема: узел 12"/>
            <p:cNvSpPr/>
            <p:nvPr/>
          </p:nvSpPr>
          <p:spPr>
            <a:xfrm>
              <a:off x="2627487" y="2349409"/>
              <a:ext cx="289025" cy="287503"/>
            </a:xfrm>
            <a:prstGeom prst="flowChartConnector">
              <a:avLst/>
            </a:prstGeom>
            <a:solidFill>
              <a:srgbClr val="9900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</p:grpSp>
      <p:grpSp>
        <p:nvGrpSpPr>
          <p:cNvPr id="12293" name="Группа 13"/>
          <p:cNvGrpSpPr>
            <a:grpSpLocks/>
          </p:cNvGrpSpPr>
          <p:nvPr/>
        </p:nvGrpSpPr>
        <p:grpSpPr bwMode="auto">
          <a:xfrm>
            <a:off x="7391400" y="1125538"/>
            <a:ext cx="2305050" cy="1727200"/>
            <a:chOff x="1331640" y="1124744"/>
            <a:chExt cx="2304256" cy="1728192"/>
          </a:xfrm>
        </p:grpSpPr>
        <p:sp>
          <p:nvSpPr>
            <p:cNvPr id="15" name="Скругленный прямоугольник 14"/>
            <p:cNvSpPr/>
            <p:nvPr/>
          </p:nvSpPr>
          <p:spPr>
            <a:xfrm>
              <a:off x="1331640" y="1124744"/>
              <a:ext cx="2304256" cy="1728192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2319" name="TextBox 15"/>
            <p:cNvSpPr txBox="1">
              <a:spLocks noChangeArrowheads="1"/>
            </p:cNvSpPr>
            <p:nvPr/>
          </p:nvSpPr>
          <p:spPr bwMode="auto">
            <a:xfrm>
              <a:off x="1835696" y="1556792"/>
              <a:ext cx="1296144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ru-RU" altLang="ru-RU">
                  <a:latin typeface="Calibri" panose="020F0502020204030204" pitchFamily="34" charset="0"/>
                </a:rPr>
                <a:t>Рабочая группа № 2</a:t>
              </a:r>
            </a:p>
          </p:txBody>
        </p:sp>
        <p:sp>
          <p:nvSpPr>
            <p:cNvPr id="17" name="Блок-схема: узел 16"/>
            <p:cNvSpPr/>
            <p:nvPr/>
          </p:nvSpPr>
          <p:spPr>
            <a:xfrm>
              <a:off x="1547466" y="1269289"/>
              <a:ext cx="288825" cy="287503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8" name="Блок-схема: узел 17"/>
            <p:cNvSpPr/>
            <p:nvPr/>
          </p:nvSpPr>
          <p:spPr>
            <a:xfrm>
              <a:off x="2196530" y="1269289"/>
              <a:ext cx="287238" cy="287503"/>
            </a:xfrm>
            <a:prstGeom prst="flowChartConnector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9" name="Блок-схема: узел 18"/>
            <p:cNvSpPr/>
            <p:nvPr/>
          </p:nvSpPr>
          <p:spPr>
            <a:xfrm>
              <a:off x="2915419" y="1269289"/>
              <a:ext cx="288825" cy="287503"/>
            </a:xfrm>
            <a:prstGeom prst="flowChartConnector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0" name="Блок-схема: узел 19"/>
            <p:cNvSpPr/>
            <p:nvPr/>
          </p:nvSpPr>
          <p:spPr>
            <a:xfrm>
              <a:off x="1836291" y="2349409"/>
              <a:ext cx="287239" cy="287503"/>
            </a:xfrm>
            <a:prstGeom prst="flowChartConnector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1" name="Блок-схема: узел 20"/>
            <p:cNvSpPr/>
            <p:nvPr/>
          </p:nvSpPr>
          <p:spPr>
            <a:xfrm>
              <a:off x="2628181" y="2349409"/>
              <a:ext cx="287238" cy="287503"/>
            </a:xfrm>
            <a:prstGeom prst="flowChartConnector">
              <a:avLst/>
            </a:prstGeom>
            <a:solidFill>
              <a:srgbClr val="9900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</p:grpSp>
      <p:grpSp>
        <p:nvGrpSpPr>
          <p:cNvPr id="12294" name="Группа 21"/>
          <p:cNvGrpSpPr>
            <a:grpSpLocks/>
          </p:cNvGrpSpPr>
          <p:nvPr/>
        </p:nvGrpSpPr>
        <p:grpSpPr bwMode="auto">
          <a:xfrm>
            <a:off x="5016501" y="2997200"/>
            <a:ext cx="2303463" cy="1727200"/>
            <a:chOff x="1331640" y="1124744"/>
            <a:chExt cx="2304256" cy="1728192"/>
          </a:xfrm>
        </p:grpSpPr>
        <p:sp>
          <p:nvSpPr>
            <p:cNvPr id="23" name="Скругленный прямоугольник 22"/>
            <p:cNvSpPr/>
            <p:nvPr/>
          </p:nvSpPr>
          <p:spPr>
            <a:xfrm>
              <a:off x="1331640" y="1124744"/>
              <a:ext cx="2304256" cy="1728192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2312" name="TextBox 23"/>
            <p:cNvSpPr txBox="1">
              <a:spLocks noChangeArrowheads="1"/>
            </p:cNvSpPr>
            <p:nvPr/>
          </p:nvSpPr>
          <p:spPr bwMode="auto">
            <a:xfrm>
              <a:off x="1835696" y="1556792"/>
              <a:ext cx="1296144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ru-RU" altLang="ru-RU">
                  <a:latin typeface="Calibri" panose="020F0502020204030204" pitchFamily="34" charset="0"/>
                </a:rPr>
                <a:t>Рабочая группа № 3</a:t>
              </a:r>
            </a:p>
          </p:txBody>
        </p:sp>
        <p:sp>
          <p:nvSpPr>
            <p:cNvPr id="25" name="Блок-схема: узел 24"/>
            <p:cNvSpPr/>
            <p:nvPr/>
          </p:nvSpPr>
          <p:spPr>
            <a:xfrm>
              <a:off x="1547614" y="1269290"/>
              <a:ext cx="287437" cy="287502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6" name="Блок-схема: узел 25"/>
            <p:cNvSpPr/>
            <p:nvPr/>
          </p:nvSpPr>
          <p:spPr>
            <a:xfrm>
              <a:off x="2195537" y="1269290"/>
              <a:ext cx="289024" cy="287502"/>
            </a:xfrm>
            <a:prstGeom prst="flowChartConnector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7" name="Блок-схема: узел 26"/>
            <p:cNvSpPr/>
            <p:nvPr/>
          </p:nvSpPr>
          <p:spPr>
            <a:xfrm>
              <a:off x="2916510" y="1269290"/>
              <a:ext cx="287437" cy="287502"/>
            </a:xfrm>
            <a:prstGeom prst="flowChartConnector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8" name="Блок-схема: узел 27"/>
            <p:cNvSpPr/>
            <p:nvPr/>
          </p:nvSpPr>
          <p:spPr>
            <a:xfrm>
              <a:off x="1835051" y="2349410"/>
              <a:ext cx="289024" cy="287502"/>
            </a:xfrm>
            <a:prstGeom prst="flowChartConnector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9" name="Блок-схема: узел 28"/>
            <p:cNvSpPr/>
            <p:nvPr/>
          </p:nvSpPr>
          <p:spPr>
            <a:xfrm>
              <a:off x="2627486" y="2349410"/>
              <a:ext cx="289024" cy="287502"/>
            </a:xfrm>
            <a:prstGeom prst="flowChartConnector">
              <a:avLst/>
            </a:prstGeom>
            <a:solidFill>
              <a:srgbClr val="9900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</p:grpSp>
      <p:grpSp>
        <p:nvGrpSpPr>
          <p:cNvPr id="12295" name="Группа 29"/>
          <p:cNvGrpSpPr>
            <a:grpSpLocks/>
          </p:cNvGrpSpPr>
          <p:nvPr/>
        </p:nvGrpSpPr>
        <p:grpSpPr bwMode="auto">
          <a:xfrm>
            <a:off x="2640013" y="4868864"/>
            <a:ext cx="2303462" cy="1728787"/>
            <a:chOff x="1331640" y="1124744"/>
            <a:chExt cx="2304256" cy="1728192"/>
          </a:xfrm>
        </p:grpSpPr>
        <p:sp>
          <p:nvSpPr>
            <p:cNvPr id="31" name="Скругленный прямоугольник 30"/>
            <p:cNvSpPr/>
            <p:nvPr/>
          </p:nvSpPr>
          <p:spPr>
            <a:xfrm>
              <a:off x="1331640" y="1124744"/>
              <a:ext cx="2304256" cy="1728192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2305" name="TextBox 31"/>
            <p:cNvSpPr txBox="1">
              <a:spLocks noChangeArrowheads="1"/>
            </p:cNvSpPr>
            <p:nvPr/>
          </p:nvSpPr>
          <p:spPr bwMode="auto">
            <a:xfrm>
              <a:off x="1835696" y="1556792"/>
              <a:ext cx="1296144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ru-RU" altLang="ru-RU">
                  <a:latin typeface="Calibri" panose="020F0502020204030204" pitchFamily="34" charset="0"/>
                </a:rPr>
                <a:t>Рабочая группа № 4</a:t>
              </a:r>
            </a:p>
          </p:txBody>
        </p:sp>
        <p:sp>
          <p:nvSpPr>
            <p:cNvPr id="33" name="Блок-схема: узел 32"/>
            <p:cNvSpPr/>
            <p:nvPr/>
          </p:nvSpPr>
          <p:spPr>
            <a:xfrm>
              <a:off x="1547614" y="1269156"/>
              <a:ext cx="287436" cy="287239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34" name="Блок-схема: узел 33"/>
            <p:cNvSpPr/>
            <p:nvPr/>
          </p:nvSpPr>
          <p:spPr>
            <a:xfrm>
              <a:off x="2195538" y="1269156"/>
              <a:ext cx="289025" cy="287239"/>
            </a:xfrm>
            <a:prstGeom prst="flowChartConnector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35" name="Блок-схема: узел 34"/>
            <p:cNvSpPr/>
            <p:nvPr/>
          </p:nvSpPr>
          <p:spPr>
            <a:xfrm>
              <a:off x="2916511" y="1269156"/>
              <a:ext cx="287436" cy="287239"/>
            </a:xfrm>
            <a:prstGeom prst="flowChartConnector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36" name="Блок-схема: узел 35"/>
            <p:cNvSpPr/>
            <p:nvPr/>
          </p:nvSpPr>
          <p:spPr>
            <a:xfrm>
              <a:off x="1835050" y="2348285"/>
              <a:ext cx="289025" cy="288826"/>
            </a:xfrm>
            <a:prstGeom prst="flowChartConnector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37" name="Блок-схема: узел 36"/>
            <p:cNvSpPr/>
            <p:nvPr/>
          </p:nvSpPr>
          <p:spPr>
            <a:xfrm>
              <a:off x="2627487" y="2348285"/>
              <a:ext cx="289025" cy="288826"/>
            </a:xfrm>
            <a:prstGeom prst="flowChartConnector">
              <a:avLst/>
            </a:prstGeom>
            <a:solidFill>
              <a:srgbClr val="9900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</p:grpSp>
      <p:grpSp>
        <p:nvGrpSpPr>
          <p:cNvPr id="12296" name="Группа 37"/>
          <p:cNvGrpSpPr>
            <a:grpSpLocks/>
          </p:cNvGrpSpPr>
          <p:nvPr/>
        </p:nvGrpSpPr>
        <p:grpSpPr bwMode="auto">
          <a:xfrm>
            <a:off x="7319963" y="4797425"/>
            <a:ext cx="2305050" cy="1727200"/>
            <a:chOff x="1331640" y="1124744"/>
            <a:chExt cx="2304256" cy="1728192"/>
          </a:xfrm>
        </p:grpSpPr>
        <p:sp>
          <p:nvSpPr>
            <p:cNvPr id="39" name="Скругленный прямоугольник 38"/>
            <p:cNvSpPr/>
            <p:nvPr/>
          </p:nvSpPr>
          <p:spPr>
            <a:xfrm>
              <a:off x="1331640" y="1124744"/>
              <a:ext cx="2304256" cy="1728192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2298" name="TextBox 39"/>
            <p:cNvSpPr txBox="1">
              <a:spLocks noChangeArrowheads="1"/>
            </p:cNvSpPr>
            <p:nvPr/>
          </p:nvSpPr>
          <p:spPr bwMode="auto">
            <a:xfrm>
              <a:off x="1835696" y="1556792"/>
              <a:ext cx="1296144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ru-RU" altLang="ru-RU">
                  <a:latin typeface="Calibri" panose="020F0502020204030204" pitchFamily="34" charset="0"/>
                </a:rPr>
                <a:t>Рабочая группа № 5</a:t>
              </a:r>
            </a:p>
          </p:txBody>
        </p:sp>
        <p:sp>
          <p:nvSpPr>
            <p:cNvPr id="41" name="Блок-схема: узел 40"/>
            <p:cNvSpPr/>
            <p:nvPr/>
          </p:nvSpPr>
          <p:spPr>
            <a:xfrm>
              <a:off x="1547466" y="1269290"/>
              <a:ext cx="288825" cy="287502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42" name="Блок-схема: узел 41"/>
            <p:cNvSpPr/>
            <p:nvPr/>
          </p:nvSpPr>
          <p:spPr>
            <a:xfrm>
              <a:off x="2196529" y="1269290"/>
              <a:ext cx="287239" cy="287502"/>
            </a:xfrm>
            <a:prstGeom prst="flowChartConnector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43" name="Блок-схема: узел 42"/>
            <p:cNvSpPr/>
            <p:nvPr/>
          </p:nvSpPr>
          <p:spPr>
            <a:xfrm>
              <a:off x="2915419" y="1269290"/>
              <a:ext cx="288825" cy="287502"/>
            </a:xfrm>
            <a:prstGeom prst="flowChartConnector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44" name="Блок-схема: узел 43"/>
            <p:cNvSpPr/>
            <p:nvPr/>
          </p:nvSpPr>
          <p:spPr>
            <a:xfrm>
              <a:off x="1836291" y="2349410"/>
              <a:ext cx="287238" cy="287502"/>
            </a:xfrm>
            <a:prstGeom prst="flowChartConnector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45" name="Блок-схема: узел 44"/>
            <p:cNvSpPr/>
            <p:nvPr/>
          </p:nvSpPr>
          <p:spPr>
            <a:xfrm>
              <a:off x="2628180" y="2349410"/>
              <a:ext cx="287239" cy="287502"/>
            </a:xfrm>
            <a:prstGeom prst="flowChartConnector">
              <a:avLst/>
            </a:prstGeom>
            <a:solidFill>
              <a:srgbClr val="9900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48436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89212" y="96076"/>
            <a:ext cx="8911687" cy="766809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/>
              <a:t>Роли в группах</a:t>
            </a:r>
            <a:endParaRPr lang="ru-RU" sz="4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5498" y="974501"/>
            <a:ext cx="9507763" cy="5735392"/>
          </a:xfrm>
        </p:spPr>
        <p:txBody>
          <a:bodyPr>
            <a:normAutofit/>
          </a:bodyPr>
          <a:lstStyle/>
          <a:p>
            <a:pPr lvl="0"/>
            <a:r>
              <a:rPr lang="ru-RU" sz="4000" b="1" dirty="0">
                <a:solidFill>
                  <a:srgbClr val="7030A0"/>
                </a:solidFill>
              </a:rPr>
              <a:t>Организатор               </a:t>
            </a:r>
            <a:endParaRPr lang="ru-RU" sz="4000" b="1" dirty="0" smtClean="0">
              <a:solidFill>
                <a:srgbClr val="7030A0"/>
              </a:solidFill>
            </a:endParaRPr>
          </a:p>
          <a:p>
            <a:pPr lvl="0"/>
            <a:r>
              <a:rPr lang="ru-RU" sz="4000" b="1" dirty="0" smtClean="0">
                <a:solidFill>
                  <a:srgbClr val="7030A0"/>
                </a:solidFill>
              </a:rPr>
              <a:t>Секретарь          </a:t>
            </a:r>
          </a:p>
          <a:p>
            <a:pPr lvl="0"/>
            <a:r>
              <a:rPr lang="ru-RU" sz="4000" b="1" dirty="0" smtClean="0">
                <a:solidFill>
                  <a:srgbClr val="7030A0"/>
                </a:solidFill>
              </a:rPr>
              <a:t>Докладчик </a:t>
            </a:r>
          </a:p>
          <a:p>
            <a:pPr lvl="0"/>
            <a:r>
              <a:rPr lang="ru-RU" sz="4000" b="1" dirty="0" smtClean="0">
                <a:solidFill>
                  <a:srgbClr val="7030A0"/>
                </a:solidFill>
              </a:rPr>
              <a:t>Чтец              </a:t>
            </a:r>
            <a:endParaRPr lang="ru-RU" sz="4000" b="1" i="1" dirty="0">
              <a:solidFill>
                <a:srgbClr val="7030A0"/>
              </a:solidFill>
            </a:endParaRPr>
          </a:p>
          <a:p>
            <a:pPr lvl="0"/>
            <a:r>
              <a:rPr lang="ru-RU" sz="4000" b="1" dirty="0" smtClean="0">
                <a:solidFill>
                  <a:srgbClr val="7030A0"/>
                </a:solidFill>
              </a:rPr>
              <a:t>Контролер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685716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Доклад на тему; &quot;Преподавание английского языка в 1-ых классах по  обновленному содержанию образования&quot;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9418" y="0"/>
            <a:ext cx="1061258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6741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09"/>
            <a:ext cx="8911687" cy="5789570"/>
          </a:xfrm>
        </p:spPr>
        <p:txBody>
          <a:bodyPr>
            <a:normAutofit fontScale="90000"/>
          </a:bodyPr>
          <a:lstStyle/>
          <a:p>
            <a:pPr algn="r"/>
            <a:r>
              <a:rPr lang="ru-RU" i="1" dirty="0"/>
              <a:t> </a:t>
            </a:r>
            <a:r>
              <a:rPr lang="ru-RU" b="1" i="1" dirty="0"/>
              <a:t>«Мои ученики будут узнавать новое не от меня, они будут открывать это новое сами. </a:t>
            </a:r>
            <a:r>
              <a:rPr lang="ru-RU" b="1" dirty="0"/>
              <a:t/>
            </a:r>
            <a:br>
              <a:rPr lang="ru-RU" b="1" dirty="0"/>
            </a:br>
            <a:r>
              <a:rPr lang="ru-RU" b="1" i="1" dirty="0"/>
              <a:t>                             </a:t>
            </a:r>
            <a:r>
              <a:rPr lang="ru-RU" b="1" i="1" dirty="0" smtClean="0"/>
              <a:t>Моя </a:t>
            </a:r>
            <a:r>
              <a:rPr lang="ru-RU" b="1" i="1" dirty="0"/>
              <a:t>главная задача - помочь им раскрыться, </a:t>
            </a:r>
            <a:r>
              <a:rPr lang="ru-RU" b="1" dirty="0"/>
              <a:t/>
            </a:r>
            <a:br>
              <a:rPr lang="ru-RU" b="1" dirty="0"/>
            </a:br>
            <a:r>
              <a:rPr lang="ru-RU" b="1" i="1" dirty="0"/>
              <a:t>                   развить собственные идеи</a:t>
            </a:r>
            <a:r>
              <a:rPr lang="ru-RU" b="1" i="1" dirty="0" smtClean="0"/>
              <a:t>…»</a:t>
            </a:r>
            <a:br>
              <a:rPr lang="ru-RU" b="1" i="1" dirty="0" smtClean="0"/>
            </a:br>
            <a:r>
              <a:rPr lang="ru-RU" i="1" dirty="0" err="1" smtClean="0"/>
              <a:t>И.Г.Песталоцци</a:t>
            </a: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sz="2700" b="1" i="1" dirty="0" smtClean="0">
                <a:solidFill>
                  <a:srgbClr val="00B050"/>
                </a:solidFill>
              </a:rPr>
              <a:t>Педагогическое кредо</a:t>
            </a:r>
            <a:r>
              <a:rPr lang="ru-RU" b="1" i="1" dirty="0" smtClean="0">
                <a:solidFill>
                  <a:srgbClr val="00B050"/>
                </a:solidFill>
              </a:rPr>
              <a:t>: </a:t>
            </a:r>
            <a:br>
              <a:rPr lang="ru-RU" b="1" i="1" dirty="0" smtClean="0">
                <a:solidFill>
                  <a:srgbClr val="00B050"/>
                </a:solidFill>
              </a:rPr>
            </a:br>
            <a:r>
              <a:rPr lang="ru-RU" b="1" i="1" dirty="0" smtClean="0">
                <a:solidFill>
                  <a:srgbClr val="00B050"/>
                </a:solidFill>
              </a:rPr>
              <a:t>«Учить детей учиться» </a:t>
            </a:r>
            <a:r>
              <a:rPr lang="ru-RU" b="1" dirty="0">
                <a:solidFill>
                  <a:srgbClr val="00B050"/>
                </a:solidFill>
              </a:rPr>
              <a:t/>
            </a:r>
            <a:br>
              <a:rPr lang="ru-RU" b="1" dirty="0">
                <a:solidFill>
                  <a:srgbClr val="00B050"/>
                </a:solidFill>
              </a:rPr>
            </a:br>
            <a:endParaRPr lang="ru-RU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4899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67167" y="276380"/>
            <a:ext cx="8911687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Способность эффективно кооперироваться с другими людьми-составная часть образования</a:t>
            </a:r>
            <a:endParaRPr lang="ru-RU" b="1" dirty="0"/>
          </a:p>
        </p:txBody>
      </p:sp>
      <p:pic>
        <p:nvPicPr>
          <p:cNvPr id="2050" name="Picture 2" descr="сотрудничество клипарт PNG и картинки пнг | рисунок Векторы и PSD |  Бесплатная загрузка на Pngtre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9876" y="1828800"/>
            <a:ext cx="6220495" cy="5215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0604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Федеральный государственный образовательный стандарт (ФГОС) — АНО ДПО  Санкт-Петербургский университет высоких технологий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8470" y="321972"/>
            <a:ext cx="9349033" cy="63492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3223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89212" y="96076"/>
            <a:ext cx="8911687" cy="1280890"/>
          </a:xfrm>
        </p:spPr>
        <p:txBody>
          <a:bodyPr/>
          <a:lstStyle/>
          <a:p>
            <a:pPr algn="ctr"/>
            <a:r>
              <a:rPr lang="ru-RU" b="1" dirty="0" smtClean="0"/>
              <a:t>Значимые УУД обучающихся, формируемые  в командной работе</a:t>
            </a:r>
            <a:endParaRPr lang="ru-RU" b="1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0350703"/>
              </p:ext>
            </p:extLst>
          </p:nvPr>
        </p:nvGraphicFramePr>
        <p:xfrm>
          <a:off x="2589211" y="2133600"/>
          <a:ext cx="9413898" cy="3945228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4706949"/>
                <a:gridCol w="4706949"/>
              </a:tblGrid>
              <a:tr h="1389966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ysClr val="windowText" lastClr="000000"/>
                          </a:solidFill>
                        </a:rPr>
                        <a:t>Коммуникативные</a:t>
                      </a:r>
                      <a:r>
                        <a:rPr lang="ru-RU" sz="3200" baseline="0" dirty="0" smtClean="0">
                          <a:solidFill>
                            <a:sysClr val="windowText" lastClr="000000"/>
                          </a:solidFill>
                        </a:rPr>
                        <a:t> УУД</a:t>
                      </a:r>
                      <a:endParaRPr lang="ru-RU" sz="3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ysClr val="windowText" lastClr="000000"/>
                          </a:solidFill>
                        </a:rPr>
                        <a:t>Регулятивные</a:t>
                      </a:r>
                      <a:r>
                        <a:rPr lang="ru-RU" sz="3200" dirty="0" smtClean="0"/>
                        <a:t> </a:t>
                      </a:r>
                      <a:r>
                        <a:rPr lang="ru-RU" sz="3200" dirty="0" smtClean="0">
                          <a:solidFill>
                            <a:sysClr val="windowText" lastClr="000000"/>
                          </a:solidFill>
                        </a:rPr>
                        <a:t>УУД</a:t>
                      </a:r>
                      <a:endParaRPr lang="ru-RU" sz="3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165296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rgbClr val="7030A0"/>
                          </a:solidFill>
                        </a:rPr>
                        <a:t>Общение</a:t>
                      </a:r>
                      <a:endParaRPr lang="ru-RU" sz="320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rgbClr val="7030A0"/>
                          </a:solidFill>
                        </a:rPr>
                        <a:t>Самоорганизация</a:t>
                      </a:r>
                      <a:endParaRPr lang="ru-RU" sz="320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89966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rgbClr val="7030A0"/>
                          </a:solidFill>
                        </a:rPr>
                        <a:t>Совместная деятельность</a:t>
                      </a:r>
                      <a:endParaRPr lang="ru-RU" sz="320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rgbClr val="7030A0"/>
                          </a:solidFill>
                        </a:rPr>
                        <a:t>Самоконтроль</a:t>
                      </a:r>
                      <a:endParaRPr lang="ru-RU" sz="320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8548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21713" y="173349"/>
            <a:ext cx="8911687" cy="128089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/>
              <a:t>Командная работа</a:t>
            </a:r>
            <a:r>
              <a:rPr lang="ru-RU" sz="3200" dirty="0" smtClean="0"/>
              <a:t>-это вариант обучения в сотрудничестве. </a:t>
            </a:r>
            <a:endParaRPr lang="ru-RU" sz="3200" dirty="0"/>
          </a:p>
        </p:txBody>
      </p:sp>
      <p:pic>
        <p:nvPicPr>
          <p:cNvPr id="6" name="Picture 2" descr="Фотография сверху команды детей, заключающих договор, складывая руки. дети  машут руками, хорошее сотрудничество | Премиум Фото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2901" y="1763333"/>
            <a:ext cx="7049513" cy="495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7138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73301" y="592429"/>
            <a:ext cx="8915400" cy="5679402"/>
          </a:xfrm>
        </p:spPr>
        <p:txBody>
          <a:bodyPr>
            <a:normAutofit fontScale="92500"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ru-RU" sz="4000" b="1" dirty="0" smtClean="0">
                <a:solidFill>
                  <a:srgbClr val="0070C0"/>
                </a:solidFill>
              </a:rPr>
              <a:t>Составляющие командной работы:</a:t>
            </a:r>
          </a:p>
          <a:p>
            <a:pPr marL="742950" indent="-742950">
              <a:lnSpc>
                <a:spcPct val="150000"/>
              </a:lnSpc>
              <a:buFont typeface="+mj-lt"/>
              <a:buAutoNum type="arabicPeriod"/>
            </a:pPr>
            <a:r>
              <a:rPr lang="ru-RU" sz="3600" b="1" dirty="0" smtClean="0">
                <a:solidFill>
                  <a:srgbClr val="7030A0"/>
                </a:solidFill>
              </a:rPr>
              <a:t>Позитивная взаимозависимость</a:t>
            </a:r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ru-RU" sz="3600" b="1" dirty="0" smtClean="0">
                <a:solidFill>
                  <a:srgbClr val="7030A0"/>
                </a:solidFill>
              </a:rPr>
              <a:t>   Индивидуальная ответственность</a:t>
            </a:r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ru-RU" sz="3600" b="1" dirty="0" smtClean="0">
                <a:solidFill>
                  <a:srgbClr val="7030A0"/>
                </a:solidFill>
              </a:rPr>
              <a:t>   Равное участие</a:t>
            </a:r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ru-RU" sz="3600" b="1" dirty="0" smtClean="0">
                <a:solidFill>
                  <a:srgbClr val="7030A0"/>
                </a:solidFill>
              </a:rPr>
              <a:t>   Одновременное взаимодействие</a:t>
            </a:r>
          </a:p>
          <a:p>
            <a:pPr>
              <a:buFont typeface="+mj-lt"/>
              <a:buAutoNum type="arabicPeriod"/>
            </a:pPr>
            <a:endParaRPr lang="ru-RU" sz="36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7926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89212" y="0"/>
            <a:ext cx="8911687" cy="1280890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/>
              <a:t>Преимущества командной работы</a:t>
            </a:r>
            <a:endParaRPr lang="ru-RU" sz="4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1425262"/>
            <a:ext cx="8915400" cy="3777622"/>
          </a:xfr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rgbClr val="7030A0"/>
                </a:solidFill>
              </a:rPr>
              <a:t>В команде можно научиться находить общий язык с любыми людьми. </a:t>
            </a:r>
            <a:endParaRPr lang="ru-RU" sz="3600" b="1" dirty="0" smtClean="0">
              <a:solidFill>
                <a:srgbClr val="7030A0"/>
              </a:solidFill>
            </a:endParaRPr>
          </a:p>
          <a:p>
            <a:r>
              <a:rPr lang="ru-RU" sz="3600" b="1" dirty="0">
                <a:solidFill>
                  <a:srgbClr val="7030A0"/>
                </a:solidFill>
              </a:rPr>
              <a:t>В команде можно научиться видеть свои сильные и слабые стороны. </a:t>
            </a:r>
            <a:endParaRPr lang="ru-RU" sz="3600" b="1" dirty="0" smtClean="0">
              <a:solidFill>
                <a:srgbClr val="7030A0"/>
              </a:solidFill>
            </a:endParaRPr>
          </a:p>
          <a:p>
            <a:r>
              <a:rPr lang="ru-RU" sz="3600" b="1" dirty="0">
                <a:solidFill>
                  <a:srgbClr val="7030A0"/>
                </a:solidFill>
              </a:rPr>
              <a:t>В команде можно научиться смотреть с разных сторон на одно и то же. </a:t>
            </a:r>
          </a:p>
        </p:txBody>
      </p:sp>
    </p:spTree>
    <p:extLst>
      <p:ext uri="{BB962C8B-B14F-4D97-AF65-F5344CB8AC3E}">
        <p14:creationId xmlns:p14="http://schemas.microsoft.com/office/powerpoint/2010/main" val="3640669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346</TotalTime>
  <Words>388</Words>
  <Application>Microsoft Office PowerPoint</Application>
  <PresentationFormat>Широкоэкранный</PresentationFormat>
  <Paragraphs>92</Paragraphs>
  <Slides>26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34" baseType="lpstr">
      <vt:lpstr>Arial</vt:lpstr>
      <vt:lpstr>Calibri</vt:lpstr>
      <vt:lpstr>Century Gothic</vt:lpstr>
      <vt:lpstr>Symbol</vt:lpstr>
      <vt:lpstr>Times New Roman</vt:lpstr>
      <vt:lpstr>Wingdings</vt:lpstr>
      <vt:lpstr>Wingdings 3</vt:lpstr>
      <vt:lpstr>Легкий дым</vt:lpstr>
      <vt:lpstr>Презентация PowerPoint</vt:lpstr>
      <vt:lpstr>Презентация PowerPoint</vt:lpstr>
      <vt:lpstr> «Мои ученики будут узнавать новое не от меня, они будут открывать это новое сами.                               Моя главная задача - помочь им раскрыться,                     развить собственные идеи…» И.Г.Песталоцци  Педагогическое кредо:  «Учить детей учиться»  </vt:lpstr>
      <vt:lpstr>Способность эффективно кооперироваться с другими людьми-составная часть образования</vt:lpstr>
      <vt:lpstr>Презентация PowerPoint</vt:lpstr>
      <vt:lpstr>Значимые УУД обучающихся, формируемые  в командной работе</vt:lpstr>
      <vt:lpstr>Командная работа-это вариант обучения в сотрудничестве. </vt:lpstr>
      <vt:lpstr>Презентация PowerPoint</vt:lpstr>
      <vt:lpstr>Преимущества командной работы</vt:lpstr>
      <vt:lpstr>Групповая работа-это форма организации учебно-познавательной деятельности на уроке</vt:lpstr>
      <vt:lpstr>Задачи групповой работы:</vt:lpstr>
      <vt:lpstr>Презентация PowerPoint</vt:lpstr>
      <vt:lpstr>Презентация PowerPoint</vt:lpstr>
      <vt:lpstr>Принципы групповой работы</vt:lpstr>
      <vt:lpstr>Роли в группах</vt:lpstr>
      <vt:lpstr>Принципы групповой работы</vt:lpstr>
      <vt:lpstr>Способы формирования групп</vt:lpstr>
      <vt:lpstr>Презентация PowerPoint</vt:lpstr>
      <vt:lpstr>Презентация PowerPoint</vt:lpstr>
      <vt:lpstr>Правила совместной работы</vt:lpstr>
      <vt:lpstr>Прием «Зигзаг»</vt:lpstr>
      <vt:lpstr>Презентация PowerPoint</vt:lpstr>
      <vt:lpstr>Презентация PowerPoint</vt:lpstr>
      <vt:lpstr>Презентация PowerPoint</vt:lpstr>
      <vt:lpstr>Роли в группах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30</cp:revision>
  <dcterms:created xsi:type="dcterms:W3CDTF">2024-03-11T12:00:38Z</dcterms:created>
  <dcterms:modified xsi:type="dcterms:W3CDTF">2024-03-20T15:22:17Z</dcterms:modified>
</cp:coreProperties>
</file>