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9" r:id="rId5"/>
    <p:sldId id="261" r:id="rId6"/>
    <p:sldId id="262" r:id="rId7"/>
    <p:sldId id="266" r:id="rId8"/>
    <p:sldId id="267" r:id="rId9"/>
    <p:sldId id="268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5358EB9-00CA-44F5-9993-DBFBED458226}">
          <p14:sldIdLst>
            <p14:sldId id="256"/>
            <p14:sldId id="258"/>
            <p14:sldId id="259"/>
            <p14:sldId id="269"/>
            <p14:sldId id="261"/>
            <p14:sldId id="262"/>
            <p14:sldId id="266"/>
            <p14:sldId id="267"/>
            <p14:sldId id="268"/>
            <p14:sldId id="263"/>
            <p14:sldId id="264"/>
            <p14:sldId id="265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>
        <p:scale>
          <a:sx n="123" d="100"/>
          <a:sy n="123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36E5E89-120F-4D13-9BCA-BBDB856844B2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B23305B-0F6F-4C36-8543-E8B208D11AB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328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5E89-120F-4D13-9BCA-BBDB856844B2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305B-0F6F-4C36-8543-E8B208D11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884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5E89-120F-4D13-9BCA-BBDB856844B2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305B-0F6F-4C36-8543-E8B208D11AB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479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5E89-120F-4D13-9BCA-BBDB856844B2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305B-0F6F-4C36-8543-E8B208D11AB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062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5E89-120F-4D13-9BCA-BBDB856844B2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305B-0F6F-4C36-8543-E8B208D11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549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5E89-120F-4D13-9BCA-BBDB856844B2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305B-0F6F-4C36-8543-E8B208D11AB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70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5E89-120F-4D13-9BCA-BBDB856844B2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305B-0F6F-4C36-8543-E8B208D11AB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48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5E89-120F-4D13-9BCA-BBDB856844B2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305B-0F6F-4C36-8543-E8B208D11AB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0197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5E89-120F-4D13-9BCA-BBDB856844B2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305B-0F6F-4C36-8543-E8B208D11AB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598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5E89-120F-4D13-9BCA-BBDB856844B2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305B-0F6F-4C36-8543-E8B208D11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76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5E89-120F-4D13-9BCA-BBDB856844B2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305B-0F6F-4C36-8543-E8B208D11AB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409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5E89-120F-4D13-9BCA-BBDB856844B2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305B-0F6F-4C36-8543-E8B208D11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864089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5E89-120F-4D13-9BCA-BBDB856844B2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305B-0F6F-4C36-8543-E8B208D11AB5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362438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5E89-120F-4D13-9BCA-BBDB856844B2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305B-0F6F-4C36-8543-E8B208D11AB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376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5E89-120F-4D13-9BCA-BBDB856844B2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305B-0F6F-4C36-8543-E8B208D11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24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5E89-120F-4D13-9BCA-BBDB856844B2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305B-0F6F-4C36-8543-E8B208D11AB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556758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5E89-120F-4D13-9BCA-BBDB856844B2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305B-0F6F-4C36-8543-E8B208D11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057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36E5E89-120F-4D13-9BCA-BBDB856844B2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B23305B-0F6F-4C36-8543-E8B208D11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481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65333"/>
            <a:ext cx="2202511" cy="169863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706E5EDE-F0DC-48C4-A133-C79B370B2A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7827" y="463826"/>
            <a:ext cx="7951304" cy="2922838"/>
          </a:xfrm>
        </p:spPr>
        <p:txBody>
          <a:bodyPr/>
          <a:lstStyle/>
          <a:p>
            <a:r>
              <a:rPr lang="ru-RU" sz="3400" b="1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«Приёмы работы функциональной </a:t>
            </a:r>
            <a:r>
              <a:rPr lang="ru-RU" sz="3400" b="1" dirty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грамотности на уроках ОРКСЭ в начальной школе»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836" y="0"/>
            <a:ext cx="2215163" cy="1889764"/>
          </a:xfrm>
          <a:prstGeom prst="rect">
            <a:avLst/>
          </a:prstGeom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976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5107" y="2766647"/>
            <a:ext cx="5042877" cy="890954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«</a:t>
            </a:r>
            <a:r>
              <a:rPr lang="ru-RU" sz="9600" b="1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Пазл</a:t>
            </a:r>
            <a:r>
              <a:rPr lang="ru-RU" sz="96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»</a:t>
            </a:r>
            <a:endParaRPr lang="ru-RU" sz="96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03868" y="4306277"/>
            <a:ext cx="9592732" cy="1922585"/>
          </a:xfrm>
        </p:spPr>
        <p:txBody>
          <a:bodyPr>
            <a:normAutofit fontScale="85000" lnSpcReduction="20000"/>
          </a:bodyPr>
          <a:lstStyle/>
          <a:p>
            <a:r>
              <a:rPr lang="ru-RU" sz="48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Цель </a:t>
            </a:r>
            <a:r>
              <a:rPr lang="ru-RU" sz="48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:</a:t>
            </a:r>
            <a:r>
              <a:rPr lang="ru-RU" sz="48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 </a:t>
            </a:r>
            <a:r>
              <a:rPr lang="ru-RU" sz="2600" dirty="0">
                <a:solidFill>
                  <a:srgbClr val="0070C0"/>
                </a:solidFill>
                <a:latin typeface="Monotype Corsiva" panose="03010101010201010101" pitchFamily="66" charset="0"/>
              </a:rPr>
              <a:t>понимание и усвоение новой темы, приобретение практических умений и навыков смыслового чтения; запоминание и длительное хранение в памяти учащихся необходимой учебной </a:t>
            </a:r>
            <a:r>
              <a:rPr lang="ru-RU" sz="26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информации</a:t>
            </a:r>
            <a:r>
              <a:rPr lang="en-US" sz="26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.</a:t>
            </a:r>
            <a:endParaRPr lang="ru-RU" sz="2600" dirty="0">
              <a:solidFill>
                <a:srgbClr val="0070C0"/>
              </a:solidFill>
              <a:latin typeface="Monotype Corsiva" panose="03010101010201010101" pitchFamily="66" charset="0"/>
            </a:endParaRPr>
          </a:p>
          <a:p>
            <a:r>
              <a:rPr lang="ru-RU" sz="26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Вместо </a:t>
            </a:r>
            <a:r>
              <a:rPr lang="ru-RU" sz="2600" dirty="0">
                <a:solidFill>
                  <a:srgbClr val="0070C0"/>
                </a:solidFill>
                <a:latin typeface="Monotype Corsiva" panose="03010101010201010101" pitchFamily="66" charset="0"/>
              </a:rPr>
              <a:t>картинок учащимися собирается текст на определенную тему, а в качестве «фрагментов-</a:t>
            </a:r>
            <a:r>
              <a:rPr lang="ru-RU" sz="2600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пазлов</a:t>
            </a:r>
            <a:r>
              <a:rPr lang="ru-RU" sz="2600" dirty="0">
                <a:solidFill>
                  <a:srgbClr val="0070C0"/>
                </a:solidFill>
                <a:latin typeface="Monotype Corsiva" panose="03010101010201010101" pitchFamily="66" charset="0"/>
              </a:rPr>
              <a:t>» используются карточки с </a:t>
            </a:r>
            <a:r>
              <a:rPr lang="ru-RU" sz="26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отрывками </a:t>
            </a:r>
            <a:r>
              <a:rPr lang="ru-RU" sz="2600" dirty="0">
                <a:solidFill>
                  <a:srgbClr val="0070C0"/>
                </a:solidFill>
                <a:latin typeface="Monotype Corsiva" panose="03010101010201010101" pitchFamily="66" charset="0"/>
              </a:rPr>
              <a:t>из текста.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43" y="773724"/>
            <a:ext cx="4428971" cy="32746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439" y="734647"/>
            <a:ext cx="2869092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81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4708" y="982132"/>
            <a:ext cx="5761892" cy="2954868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«Создай паспорт»</a:t>
            </a:r>
            <a:endParaRPr lang="ru-RU" sz="6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7169" y="4343399"/>
            <a:ext cx="10099431" cy="1532467"/>
          </a:xfrm>
        </p:spPr>
        <p:txBody>
          <a:bodyPr>
            <a:normAutofit lnSpcReduction="10000"/>
          </a:bodyPr>
          <a:lstStyle/>
          <a:p>
            <a:r>
              <a:rPr lang="ru-RU" sz="3600" b="1" dirty="0">
                <a:latin typeface="Monotype Corsiva" panose="03010101010201010101" pitchFamily="66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Суть </a:t>
            </a:r>
            <a:r>
              <a:rPr lang="ru-RU" sz="36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приёма: </a:t>
            </a:r>
            <a:r>
              <a:rPr lang="ru-RU" sz="28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дети </a:t>
            </a:r>
            <a:r>
              <a:rPr lang="ru-RU" sz="2800" dirty="0">
                <a:solidFill>
                  <a:srgbClr val="0070C0"/>
                </a:solidFill>
                <a:latin typeface="Monotype Corsiva" panose="03010101010201010101" pitchFamily="66" charset="0"/>
              </a:rPr>
              <a:t>самостоятельно знакомятся с материалом. Осмысление прочитанного помогает в составлении обобщённой характеристики изучаемого явления по определенному плану.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9350">
            <a:off x="1391597" y="1473474"/>
            <a:ext cx="3506108" cy="197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748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94214" y="982132"/>
            <a:ext cx="5402385" cy="2954868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«Кубик </a:t>
            </a:r>
            <a:r>
              <a:rPr lang="ru-RU" sz="6000" b="1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Блума</a:t>
            </a:r>
            <a:r>
              <a:rPr lang="ru-RU" sz="6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»</a:t>
            </a:r>
            <a:endParaRPr lang="ru-RU" sz="6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03867" y="4334932"/>
            <a:ext cx="10239455" cy="1847036"/>
          </a:xfrm>
        </p:spPr>
        <p:txBody>
          <a:bodyPr>
            <a:noAutofit/>
          </a:bodyPr>
          <a:lstStyle/>
          <a:p>
            <a:r>
              <a:rPr lang="ru-RU" sz="2200" dirty="0">
                <a:solidFill>
                  <a:srgbClr val="0070C0"/>
                </a:solidFill>
                <a:latin typeface="Monotype Corsiva" panose="03010101010201010101" pitchFamily="66" charset="0"/>
              </a:rPr>
              <a:t>Одним из эффективных приёмов работы по извлечению информации </a:t>
            </a:r>
            <a:r>
              <a:rPr lang="ru-RU" sz="22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является «</a:t>
            </a:r>
            <a:r>
              <a:rPr lang="ru-RU" sz="2200" dirty="0">
                <a:solidFill>
                  <a:srgbClr val="0070C0"/>
                </a:solidFill>
                <a:latin typeface="Monotype Corsiva" panose="03010101010201010101" pitchFamily="66" charset="0"/>
              </a:rPr>
              <a:t>Кубик </a:t>
            </a:r>
            <a:r>
              <a:rPr lang="ru-RU" sz="2200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Блума</a:t>
            </a:r>
            <a:r>
              <a:rPr lang="ru-RU" sz="2200" dirty="0">
                <a:solidFill>
                  <a:srgbClr val="0070C0"/>
                </a:solidFill>
                <a:latin typeface="Monotype Corsiva" panose="03010101010201010101" pitchFamily="66" charset="0"/>
              </a:rPr>
              <a:t>», который </a:t>
            </a:r>
            <a:r>
              <a:rPr lang="ru-RU" sz="22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можно использовать </a:t>
            </a:r>
            <a:r>
              <a:rPr lang="ru-RU" sz="2200" dirty="0">
                <a:solidFill>
                  <a:srgbClr val="0070C0"/>
                </a:solidFill>
                <a:latin typeface="Monotype Corsiva" panose="03010101010201010101" pitchFamily="66" charset="0"/>
              </a:rPr>
              <a:t>на уроках после прочтения текста. </a:t>
            </a:r>
          </a:p>
          <a:p>
            <a:r>
              <a:rPr lang="ru-RU" sz="2200" dirty="0">
                <a:solidFill>
                  <a:srgbClr val="0070C0"/>
                </a:solidFill>
                <a:latin typeface="Monotype Corsiva" panose="03010101010201010101" pitchFamily="66" charset="0"/>
              </a:rPr>
              <a:t>На гранях кубика записаны слова: предложи, придумай, поделись, объясни, почему, назови. Учитель бросает кубик. Выпавшая грань укажет: какого типа вопрос следует задать. Удобнее ориентироваться по слову на грани кубика — с него и должен начинаться </a:t>
            </a:r>
            <a:r>
              <a:rPr lang="ru-RU" sz="22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вопрос.</a:t>
            </a:r>
            <a:endParaRPr lang="ru-RU" sz="2200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81" y="672124"/>
            <a:ext cx="4624104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38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161794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Что такое функциональная грамотность?</a:t>
            </a:r>
            <a:endParaRPr lang="ru-RU" sz="6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1303868" y="4190338"/>
            <a:ext cx="9592732" cy="1725285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Набор умений и навыков, обеспечивающих человеку полноценное участие в жизни общества.</a:t>
            </a:r>
            <a:endParaRPr lang="ru-RU" sz="4000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234" y="1956020"/>
            <a:ext cx="3241454" cy="212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247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762" y="654011"/>
            <a:ext cx="6535972" cy="554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3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9" t="16298" r="1541" b="9193"/>
          <a:stretch/>
        </p:blipFill>
        <p:spPr>
          <a:xfrm>
            <a:off x="488195" y="503694"/>
            <a:ext cx="11259520" cy="588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156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148" y="866691"/>
            <a:ext cx="3579317" cy="5112689"/>
          </a:xfrm>
          <a:prstGeom prst="rect">
            <a:avLst/>
          </a:prstGeom>
        </p:spPr>
      </p:pic>
      <p:sp>
        <p:nvSpPr>
          <p:cNvPr id="12" name="Рисунок 11"/>
          <p:cNvSpPr>
            <a:spLocks noGrp="1"/>
          </p:cNvSpPr>
          <p:nvPr>
            <p:ph type="pic" idx="1"/>
          </p:nvPr>
        </p:nvSpPr>
        <p:spPr>
          <a:xfrm>
            <a:off x="7653148" y="866691"/>
            <a:ext cx="3577878" cy="5287618"/>
          </a:xfrm>
        </p:spPr>
      </p:sp>
      <p:sp>
        <p:nvSpPr>
          <p:cNvPr id="13" name="Текст 12"/>
          <p:cNvSpPr>
            <a:spLocks noGrp="1"/>
          </p:cNvSpPr>
          <p:nvPr>
            <p:ph type="body" sz="half" idx="2"/>
          </p:nvPr>
        </p:nvSpPr>
        <p:spPr>
          <a:xfrm>
            <a:off x="625231" y="3511915"/>
            <a:ext cx="6911984" cy="2130949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Работа с информацией лежит в основе функциональной грамотности.</a:t>
            </a:r>
            <a:endParaRPr lang="ru-RU" sz="36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294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Копилка приёмов формирования функциональной грамотности:</a:t>
            </a:r>
            <a:endParaRPr lang="ru-RU" sz="6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013015"/>
            <a:ext cx="10058400" cy="253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606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84881" y="782664"/>
            <a:ext cx="10298624" cy="148783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Расставьте в порядке важности слова, определяющие основные ценности жизни</a:t>
            </a:r>
            <a:r>
              <a:rPr lang="ru-RU" dirty="0" smtClean="0"/>
              <a:t>: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СВОБОДА, ЗДОРОВЬЕ, СЛАВА, ДЕНЬГИ, СЕМЬЯ, УВАЖЕНИЕ,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ТРУД, ДРУЖБА, ОБРАЗОВАНИЕ.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8867" y="2529198"/>
            <a:ext cx="9810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Какие правила помогут здоровому образу жизни: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3179" y="3130657"/>
            <a:ext cx="761298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/>
              <a:t>с</a:t>
            </a:r>
            <a:r>
              <a:rPr lang="ru-RU" sz="2800" b="1" dirty="0" smtClean="0"/>
              <a:t>истематически выполнять зарядку;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/>
              <a:t>з</a:t>
            </a:r>
            <a:r>
              <a:rPr lang="ru-RU" sz="2800" b="1" dirty="0" smtClean="0"/>
              <a:t>аниматься только приятной тебе работой;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 smtClean="0"/>
              <a:t>всегда иметь свою точку зрения: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 smtClean="0"/>
              <a:t>придерживаться правил здорового питания;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/>
              <a:t>п</a:t>
            </a:r>
            <a:r>
              <a:rPr lang="ru-RU" sz="2800" b="1" dirty="0" smtClean="0"/>
              <a:t>ериодически употреблять жирную пищу.</a:t>
            </a:r>
            <a:endParaRPr lang="ru-RU" sz="2800" b="1" dirty="0"/>
          </a:p>
        </p:txBody>
      </p:sp>
      <p:pic>
        <p:nvPicPr>
          <p:cNvPr id="1028" name="Picture 4" descr="https://gas-kvas.com/uploads/posts/2023-01/1673558034_gas-kvas-com-p-rebenok-v-detskom-sadu-risunok-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5689">
            <a:off x="7791083" y="3661023"/>
            <a:ext cx="3657195" cy="220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694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0" t="12737" r="1078" b="7139"/>
          <a:stretch/>
        </p:blipFill>
        <p:spPr>
          <a:xfrm>
            <a:off x="410704" y="271218"/>
            <a:ext cx="11368007" cy="637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697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2" t="13285" r="2003" b="7276"/>
          <a:stretch/>
        </p:blipFill>
        <p:spPr>
          <a:xfrm>
            <a:off x="573437" y="302217"/>
            <a:ext cx="11034793" cy="621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794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605</TotalTime>
  <Words>212</Words>
  <Application>Microsoft Office PowerPoint</Application>
  <PresentationFormat>Произвольный</PresentationFormat>
  <Paragraphs>22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Натуральные материалы</vt:lpstr>
      <vt:lpstr>«Приёмы работы функциональной грамотности на уроках ОРКСЭ в начальной школе»</vt:lpstr>
      <vt:lpstr>Что такое функциональная грамотность?</vt:lpstr>
      <vt:lpstr>Презентация PowerPoint</vt:lpstr>
      <vt:lpstr>Презентация PowerPoint</vt:lpstr>
      <vt:lpstr>Презентация PowerPoint</vt:lpstr>
      <vt:lpstr>Копилка приёмов формирования функциональной грамотности:</vt:lpstr>
      <vt:lpstr>Презентация PowerPoint</vt:lpstr>
      <vt:lpstr>Презентация PowerPoint</vt:lpstr>
      <vt:lpstr>Презентация PowerPoint</vt:lpstr>
      <vt:lpstr>«Пазл»</vt:lpstr>
      <vt:lpstr>«Создай паспорт»</vt:lpstr>
      <vt:lpstr>«Кубик Блума»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«Современные подходы к формированию читательской функциональной грамотности на уроках ОРКСЭ в начальной школе»</dc:title>
  <dc:creator>Пользователь</dc:creator>
  <cp:lastModifiedBy>Семья</cp:lastModifiedBy>
  <cp:revision>23</cp:revision>
  <dcterms:created xsi:type="dcterms:W3CDTF">2023-02-22T03:06:49Z</dcterms:created>
  <dcterms:modified xsi:type="dcterms:W3CDTF">2024-04-15T19:33:23Z</dcterms:modified>
</cp:coreProperties>
</file>