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88" r:id="rId7"/>
    <p:sldId id="308" r:id="rId8"/>
    <p:sldId id="263" r:id="rId9"/>
    <p:sldId id="265" r:id="rId10"/>
    <p:sldId id="319" r:id="rId11"/>
    <p:sldId id="289" r:id="rId12"/>
    <p:sldId id="266" r:id="rId13"/>
    <p:sldId id="267" r:id="rId14"/>
    <p:sldId id="310" r:id="rId15"/>
    <p:sldId id="271" r:id="rId16"/>
    <p:sldId id="272" r:id="rId17"/>
    <p:sldId id="273" r:id="rId18"/>
    <p:sldId id="290" r:id="rId19"/>
    <p:sldId id="274" r:id="rId20"/>
    <p:sldId id="281" r:id="rId21"/>
    <p:sldId id="283" r:id="rId22"/>
    <p:sldId id="264" r:id="rId23"/>
    <p:sldId id="269" r:id="rId24"/>
    <p:sldId id="282" r:id="rId25"/>
    <p:sldId id="284" r:id="rId26"/>
    <p:sldId id="285" r:id="rId27"/>
    <p:sldId id="309" r:id="rId28"/>
    <p:sldId id="291" r:id="rId29"/>
    <p:sldId id="312" r:id="rId30"/>
    <p:sldId id="292" r:id="rId31"/>
    <p:sldId id="316" r:id="rId32"/>
    <p:sldId id="293" r:id="rId33"/>
    <p:sldId id="317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5" r:id="rId44"/>
    <p:sldId id="306" r:id="rId45"/>
    <p:sldId id="315" r:id="rId46"/>
    <p:sldId id="27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A5E29-4FCB-4098-99A2-4B68B49AA6D3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9365C-CBE2-4163-A9B7-82FC6D3425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926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9348" y="1116875"/>
            <a:ext cx="10659292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Дифференцированный подход в обучении младших школьников в условиях реализации ФГОС НОО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8321" y="4476933"/>
            <a:ext cx="8915399" cy="112628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Тема 1: Дифференциация обучения младших школьников: </a:t>
            </a:r>
          </a:p>
          <a:p>
            <a:pPr algn="ctr"/>
            <a:r>
              <a:rPr lang="ru-RU" sz="3200" b="1" dirty="0" smtClean="0"/>
              <a:t>сущность, формы, методы.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353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0253" y="523741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33031" y="2230191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80114" y="2230191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73889" y="3908737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33031" y="3908737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27197" y="2230191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927196" y="3908737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680114" y="523741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927197" y="475445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999943" y="2809741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198189" y="833873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ОВЦА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3715" y="875454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ОРЁЛ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69842" y="1209472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22242" y="1361872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751247" y="4137162"/>
            <a:ext cx="224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ПЛАВАТЬ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41784" y="1164396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641784" y="980077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КАРАСЬ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11357" y="4275662"/>
            <a:ext cx="172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БЕГАТЬ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28824" y="4275663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ЛЕТАТЬ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333687" y="2583166"/>
            <a:ext cx="196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ШЕРСТЬ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99943" y="2583166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ПЕРЬЯ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41784" y="2521610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ЧЕШУЯ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37136" y="188891"/>
            <a:ext cx="9483927" cy="26573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ea typeface="Times New Roman" panose="02020603050405020304" pitchFamily="18" charset="0"/>
                <a:cs typeface="Arial" panose="020B0604020202020204" pitchFamily="34" charset="0"/>
              </a:rPr>
              <a:t>Обучаемость</a:t>
            </a:r>
            <a:r>
              <a:rPr lang="ru-RU" sz="2800" dirty="0">
                <a:ea typeface="Times New Roman" panose="02020603050405020304" pitchFamily="18" charset="0"/>
                <a:cs typeface="Arial" panose="020B0604020202020204" pitchFamily="34" charset="0"/>
              </a:rPr>
              <a:t> – это общая способность индивида к усвоению новых знаний, формированию умений и навыков. </a:t>
            </a:r>
          </a:p>
          <a:p>
            <a:pPr marL="0" indent="0" algn="ctr">
              <a:buNone/>
            </a:pP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37137" y="3155324"/>
            <a:ext cx="9483927" cy="2916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ctr">
              <a:lnSpc>
                <a:spcPct val="115000"/>
              </a:lnSpc>
              <a:spcAft>
                <a:spcPts val="0"/>
              </a:spcAft>
              <a:tabLst>
                <a:tab pos="1528445" algn="l"/>
              </a:tabLst>
            </a:pPr>
            <a:r>
              <a:rPr lang="ru-RU" sz="28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Обученность</a:t>
            </a:r>
            <a:r>
              <a:rPr lang="ru-RU" sz="28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400" dirty="0">
                <a:ea typeface="Times New Roman" panose="02020603050405020304" pitchFamily="18" charset="0"/>
                <a:cs typeface="Arial" panose="020B0604020202020204" pitchFamily="34" charset="0"/>
              </a:rPr>
              <a:t>это тезаурус, или запас усвоенных понятий и способов деятельности. </a:t>
            </a:r>
          </a:p>
          <a:p>
            <a:pPr indent="540385" algn="ctr">
              <a:lnSpc>
                <a:spcPct val="115000"/>
              </a:lnSpc>
              <a:spcAft>
                <a:spcPts val="0"/>
              </a:spcAft>
              <a:tabLst>
                <a:tab pos="1528445" algn="l"/>
              </a:tabLst>
            </a:pPr>
            <a:endParaRPr lang="ru-RU" sz="1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540385" algn="ctr">
              <a:lnSpc>
                <a:spcPct val="115000"/>
              </a:lnSpc>
              <a:spcAft>
                <a:spcPts val="0"/>
              </a:spcAft>
              <a:tabLst>
                <a:tab pos="1528445" algn="l"/>
              </a:tabLst>
            </a:pPr>
            <a:r>
              <a:rPr lang="ru-RU" i="1" dirty="0">
                <a:ea typeface="Times New Roman" panose="02020603050405020304" pitchFamily="18" charset="0"/>
                <a:cs typeface="Arial" panose="020B0604020202020204" pitchFamily="34" charset="0"/>
              </a:rPr>
              <a:t>То есть система знаний, умений и навыков, соответствующая норме (заданному в образовательном стандарте ожидаемому результату).</a:t>
            </a:r>
          </a:p>
        </p:txBody>
      </p:sp>
    </p:spTree>
    <p:extLst>
      <p:ext uri="{BB962C8B-B14F-4D97-AF65-F5344CB8AC3E}">
        <p14:creationId xmlns:p14="http://schemas.microsoft.com/office/powerpoint/2010/main" val="27006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5779" y="1661375"/>
            <a:ext cx="81523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• </a:t>
            </a:r>
            <a:r>
              <a:rPr lang="ru-RU" sz="2000" b="1" dirty="0">
                <a:solidFill>
                  <a:srgbClr val="0070C0"/>
                </a:solidFill>
              </a:rPr>
              <a:t>учет индивидуальных особенностей учащихся в процессе обучения, в том числе в содержании, формах и методах, независимо от того, какие особенности и в какой мере учитываются (взаимосвязь психологической и педагогической диагностики);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• </a:t>
            </a:r>
            <a:r>
              <a:rPr lang="ru-RU" sz="2000" b="1" dirty="0">
                <a:solidFill>
                  <a:srgbClr val="0070C0"/>
                </a:solidFill>
              </a:rPr>
              <a:t>принцип индивидуальности, как требование к совместной деятельности учителя и учащегося;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• </a:t>
            </a:r>
            <a:r>
              <a:rPr lang="ru-RU" sz="2000" b="1" dirty="0">
                <a:solidFill>
                  <a:srgbClr val="0070C0"/>
                </a:solidFill>
              </a:rPr>
              <a:t>учет всех компонентов процесса обучения (в единстве целей, задач, содержания методов, форм и результата</a:t>
            </a:r>
            <a:r>
              <a:rPr lang="ru-RU" sz="2000" b="1" dirty="0" smtClean="0">
                <a:solidFill>
                  <a:srgbClr val="0070C0"/>
                </a:solidFill>
              </a:rPr>
              <a:t>);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• </a:t>
            </a:r>
            <a:r>
              <a:rPr lang="ru-RU" sz="2000" b="1" dirty="0">
                <a:solidFill>
                  <a:srgbClr val="0070C0"/>
                </a:solidFill>
              </a:rPr>
              <a:t>обеспечение реальных возможностей реализации индивидуально-ориентированного обучения.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6889" y="362635"/>
            <a:ext cx="7838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Основными </a:t>
            </a:r>
            <a:r>
              <a:rPr lang="ru-RU" sz="2800" b="1" dirty="0" smtClean="0"/>
              <a:t>составляющими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«дифференциации обучения» являются: </a:t>
            </a:r>
          </a:p>
        </p:txBody>
      </p:sp>
    </p:spTree>
    <p:extLst>
      <p:ext uri="{BB962C8B-B14F-4D97-AF65-F5344CB8AC3E}">
        <p14:creationId xmlns:p14="http://schemas.microsoft.com/office/powerpoint/2010/main" val="6674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myshared.ru/74/1371661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03" y="231820"/>
            <a:ext cx="9619491" cy="647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3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316" y="250622"/>
            <a:ext cx="10311684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Организация учителем </a:t>
            </a:r>
            <a:r>
              <a:rPr lang="ru-RU" sz="2800" b="1" dirty="0" err="1">
                <a:solidFill>
                  <a:schemeClr val="tx1"/>
                </a:solidFill>
              </a:rPr>
              <a:t>внутриклассной</a:t>
            </a:r>
            <a:r>
              <a:rPr lang="ru-RU" sz="2800" b="1" dirty="0">
                <a:solidFill>
                  <a:schemeClr val="tx1"/>
                </a:solidFill>
              </a:rPr>
              <a:t> дифференциации включает несколько этапов:</a:t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8458" y="1708598"/>
            <a:ext cx="8915400" cy="478235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Определение </a:t>
            </a:r>
            <a:r>
              <a:rPr lang="ru-RU" sz="2000" b="1" dirty="0">
                <a:solidFill>
                  <a:srgbClr val="0070C0"/>
                </a:solidFill>
              </a:rPr>
              <a:t>критерия, в соответствии с которым создаются группы учащихся для дифференцированной ра­боты.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Проведение </a:t>
            </a:r>
            <a:r>
              <a:rPr lang="ru-RU" sz="2000" b="1" dirty="0">
                <a:solidFill>
                  <a:srgbClr val="0070C0"/>
                </a:solidFill>
              </a:rPr>
              <a:t>диагностики на основе выработанного кри­терия.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Распределение </a:t>
            </a:r>
            <a:r>
              <a:rPr lang="ru-RU" sz="2000" b="1" dirty="0">
                <a:solidFill>
                  <a:srgbClr val="0070C0"/>
                </a:solidFill>
              </a:rPr>
              <a:t>учащихся по группам с учетом резуль­татов диагностики.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Определение </a:t>
            </a:r>
            <a:r>
              <a:rPr lang="ru-RU" sz="2000" b="1" dirty="0">
                <a:solidFill>
                  <a:srgbClr val="0070C0"/>
                </a:solidFill>
              </a:rPr>
              <a:t>способов дифференциации, разработка дифференцированных заданий для выделенных групп уча­щихся.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Реализация </a:t>
            </a:r>
            <a:r>
              <a:rPr lang="ru-RU" sz="2000" b="1" dirty="0">
                <a:solidFill>
                  <a:srgbClr val="0070C0"/>
                </a:solidFill>
              </a:rPr>
              <a:t>дифференцированного подхода к учащим­ся на различных этапах урока.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Диагностический </a:t>
            </a:r>
            <a:r>
              <a:rPr lang="ru-RU" sz="2000" b="1" dirty="0">
                <a:solidFill>
                  <a:srgbClr val="0070C0"/>
                </a:solidFill>
              </a:rPr>
              <a:t>контроль за результатами работы учащихся, в соответствии с которым может изменяться состав группы и характер дифференцированных заданий.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7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atic.tildacdn.com/tild3565-3736-4362-a334-613663306665/kto-ty-vizual-aud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41" y="1661376"/>
            <a:ext cx="9813701" cy="48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 Типы модальности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5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ypresentation.ru/documents/dbc7ed56e3113a3e3820ed10254530e0/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16" y="257577"/>
            <a:ext cx="9744574" cy="641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87133" y="141458"/>
            <a:ext cx="1022582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Условия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организации образовательного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процесса с учётом ведущей модальности:</a:t>
            </a:r>
          </a:p>
          <a:p>
            <a:endParaRPr lang="ru-RU" sz="4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4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Место за партой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Освещённость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Уровень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шума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Комфорт рабочего места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Сочетание цветов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Использование различных наглядных материалов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Дифференциация заданий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342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Три группы учащихся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Социальные группы - что это такое, их виды, критерии и призна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413" y="1777285"/>
            <a:ext cx="6516710" cy="463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nml.ucoz.ru/skhema_differenciaci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136" y="197676"/>
            <a:ext cx="9493610" cy="621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1901404/pub_5fd1ec40f8b0ca206dcf29f7_5fd1ec48f8b0ca206dcf381a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498079"/>
            <a:ext cx="9258300" cy="597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5500" y="237743"/>
            <a:ext cx="8911687" cy="15395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Трудности при </a:t>
            </a:r>
            <a:r>
              <a:rPr lang="ru-RU" b="1" dirty="0">
                <a:solidFill>
                  <a:schemeClr val="tx1"/>
                </a:solidFill>
              </a:rPr>
              <a:t>внедрении дифференцированного обучения: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55313"/>
            <a:ext cx="8915400" cy="5254580"/>
          </a:xfrm>
        </p:spPr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b="1" dirty="0">
                <a:solidFill>
                  <a:srgbClr val="0070C0"/>
                </a:solidFill>
              </a:rPr>
              <a:t>изучение интеллектуальных и психологических особенностей каждого ученика;</a:t>
            </a:r>
          </a:p>
          <a:p>
            <a:r>
              <a:rPr lang="ru-RU" b="1" dirty="0">
                <a:solidFill>
                  <a:srgbClr val="0070C0"/>
                </a:solidFill>
              </a:rPr>
              <a:t>-умение составлять с учётом индивидуальных особенностей учащихся задания, чтобы они были интересными и не повторяли материал предыдущих уроков;</a:t>
            </a:r>
          </a:p>
          <a:p>
            <a:r>
              <a:rPr lang="ru-RU" b="1" dirty="0">
                <a:solidFill>
                  <a:srgbClr val="0070C0"/>
                </a:solidFill>
              </a:rPr>
              <a:t>- умение анализировать учебный материал, выделять возможные проблемы, с которыми встретятся разные группы учащихся;</a:t>
            </a:r>
          </a:p>
          <a:p>
            <a:r>
              <a:rPr lang="ru-RU" b="1" dirty="0">
                <a:solidFill>
                  <a:srgbClr val="0070C0"/>
                </a:solidFill>
              </a:rPr>
              <a:t>- умение «спрограммировать» обучение разных групп учащихся (в идеале каждого ученика);</a:t>
            </a:r>
          </a:p>
          <a:p>
            <a:r>
              <a:rPr lang="ru-RU" b="1" dirty="0">
                <a:solidFill>
                  <a:srgbClr val="0070C0"/>
                </a:solidFill>
              </a:rPr>
              <a:t>- умение держать в поле зрения всех учеников;</a:t>
            </a:r>
          </a:p>
          <a:p>
            <a:r>
              <a:rPr lang="ru-RU" b="1" dirty="0">
                <a:solidFill>
                  <a:srgbClr val="0070C0"/>
                </a:solidFill>
              </a:rPr>
              <a:t>- умение осуществлять оперативную обратную связь;</a:t>
            </a:r>
          </a:p>
          <a:p>
            <a:r>
              <a:rPr lang="ru-RU" b="1" dirty="0">
                <a:solidFill>
                  <a:srgbClr val="0070C0"/>
                </a:solidFill>
              </a:rPr>
              <a:t>- умение развивать способность учеников свободно выражать свои мысли в любой ситуации.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3302" y="15324"/>
            <a:ext cx="8911687" cy="52558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+mn-lt"/>
              </a:rPr>
              <a:t>Структура урока дифференцированного обучения</a:t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5587" y="540912"/>
            <a:ext cx="10487115" cy="631708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Совместная </a:t>
            </a:r>
            <a:r>
              <a:rPr lang="ru-RU" sz="2000" b="1" dirty="0"/>
              <a:t>постановка целей для всего класса. Мотивирующий этап</a:t>
            </a:r>
            <a:r>
              <a:rPr lang="ru-RU" sz="2000" b="1" dirty="0" smtClean="0"/>
              <a:t>.</a:t>
            </a:r>
          </a:p>
          <a:p>
            <a:pPr marL="0" indent="0">
              <a:buNone/>
            </a:pPr>
            <a:r>
              <a:rPr lang="ru-RU" sz="2000" b="1" dirty="0" smtClean="0"/>
              <a:t>2</a:t>
            </a:r>
            <a:r>
              <a:rPr lang="ru-RU" sz="2000" b="1" dirty="0"/>
              <a:t>. Актуализация изученного материала. </a:t>
            </a:r>
            <a:r>
              <a:rPr lang="ru-RU" sz="2000" b="1" dirty="0" smtClean="0"/>
              <a:t>Организация </a:t>
            </a:r>
            <a:r>
              <a:rPr lang="ru-RU" sz="2000" b="1" dirty="0" err="1"/>
              <a:t>разноуровневого</a:t>
            </a:r>
            <a:r>
              <a:rPr lang="ru-RU" sz="2000" b="1" dirty="0"/>
              <a:t> повторения для каждой группы</a:t>
            </a:r>
            <a:r>
              <a:rPr lang="ru-RU" sz="2000" b="1" dirty="0" smtClean="0"/>
              <a:t>.</a:t>
            </a:r>
          </a:p>
          <a:p>
            <a:pPr marL="0" indent="0">
              <a:buNone/>
            </a:pPr>
            <a:r>
              <a:rPr lang="ru-RU" sz="2000" b="1" dirty="0" smtClean="0"/>
              <a:t>3</a:t>
            </a:r>
            <a:r>
              <a:rPr lang="ru-RU" sz="2000" b="1" dirty="0"/>
              <a:t>. Открытие нового знания. Осуществляется как для всего класса, так и дифференцированно по группам. В зависимости от уровня развития учащихся используются разные способы предъявления информации:</a:t>
            </a:r>
            <a:br>
              <a:rPr lang="ru-RU" sz="2000" b="1" dirty="0"/>
            </a:br>
            <a:r>
              <a:rPr lang="ru-RU" sz="2000" b="1" dirty="0" smtClean="0"/>
              <a:t>• </a:t>
            </a:r>
            <a:r>
              <a:rPr lang="ru-RU" sz="2000" b="1" dirty="0"/>
              <a:t>проблемная ситуация, </a:t>
            </a:r>
            <a:br>
              <a:rPr lang="ru-RU" sz="2000" b="1" dirty="0"/>
            </a:br>
            <a:r>
              <a:rPr lang="ru-RU" sz="2000" b="1" dirty="0"/>
              <a:t>• составление алгоритма действий, </a:t>
            </a:r>
            <a:br>
              <a:rPr lang="ru-RU" sz="2000" b="1" dirty="0"/>
            </a:br>
            <a:r>
              <a:rPr lang="ru-RU" sz="2000" b="1" dirty="0"/>
              <a:t>• анализ опорной схемы, </a:t>
            </a:r>
            <a:br>
              <a:rPr lang="ru-RU" sz="2000" b="1" dirty="0"/>
            </a:br>
            <a:r>
              <a:rPr lang="ru-RU" sz="2000" b="1" dirty="0"/>
              <a:t>• изучение нового материала с дополнительной консультационной помощью преподавателя или самостоятельно</a:t>
            </a:r>
            <a:r>
              <a:rPr lang="ru-RU" sz="2000" b="1" dirty="0" smtClean="0"/>
              <a:t>.</a:t>
            </a:r>
          </a:p>
          <a:p>
            <a:pPr marL="0" indent="0">
              <a:buNone/>
            </a:pPr>
            <a:r>
              <a:rPr lang="ru-RU" sz="2000" b="1" dirty="0" smtClean="0"/>
              <a:t>4</a:t>
            </a:r>
            <a:r>
              <a:rPr lang="ru-RU" sz="2000" b="1" dirty="0"/>
              <a:t>. Закрепление с использованием дидактических материалов разных уровней. Индивидуальная консультация учителя для учащихся с низким уровнем умственного развития</a:t>
            </a:r>
            <a:r>
              <a:rPr lang="ru-RU" sz="2000" b="1" dirty="0" smtClean="0"/>
              <a:t>.</a:t>
            </a:r>
          </a:p>
          <a:p>
            <a:pPr marL="0" indent="0">
              <a:buNone/>
            </a:pPr>
            <a:r>
              <a:rPr lang="ru-RU" sz="2000" b="1" dirty="0" smtClean="0"/>
              <a:t>5</a:t>
            </a:r>
            <a:r>
              <a:rPr lang="ru-RU" sz="2000" b="1" dirty="0"/>
              <a:t>. Итоговый контроль по теме. Тест или самостоятельная работа</a:t>
            </a:r>
            <a:r>
              <a:rPr lang="ru-RU" sz="2000" b="1" dirty="0" smtClean="0"/>
              <a:t>.</a:t>
            </a:r>
          </a:p>
          <a:p>
            <a:pPr marL="0" indent="0">
              <a:buNone/>
            </a:pPr>
            <a:r>
              <a:rPr lang="ru-RU" sz="2000" b="1" dirty="0" smtClean="0"/>
              <a:t>6</a:t>
            </a:r>
            <a:r>
              <a:rPr lang="ru-RU" sz="2000" b="1" dirty="0"/>
              <a:t>. Рефлексия. Организация проверки выполнения задания (проверка учителем, самопроверка или взаимопроверка</a:t>
            </a:r>
            <a:r>
              <a:rPr lang="ru-RU" sz="2000" b="1" dirty="0" smtClean="0"/>
              <a:t>).</a:t>
            </a:r>
          </a:p>
          <a:p>
            <a:pPr marL="0" indent="0">
              <a:buNone/>
            </a:pPr>
            <a:r>
              <a:rPr lang="ru-RU" sz="2000" b="1" dirty="0" smtClean="0"/>
              <a:t>7</a:t>
            </a:r>
            <a:r>
              <a:rPr lang="ru-RU" sz="2000" b="1" dirty="0"/>
              <a:t>. Дифференцированное домашнее задание.</a:t>
            </a:r>
          </a:p>
        </p:txBody>
      </p:sp>
    </p:spTree>
    <p:extLst>
      <p:ext uri="{BB962C8B-B14F-4D97-AF65-F5344CB8AC3E}">
        <p14:creationId xmlns:p14="http://schemas.microsoft.com/office/powerpoint/2010/main" val="28406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4822" y="11793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Положительные аспекты уровневой дифференциации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0342" y="1313646"/>
            <a:ext cx="8864959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Повышается уровень мотивации ученья .</a:t>
            </a:r>
          </a:p>
          <a:p>
            <a:pPr>
              <a:lnSpc>
                <a:spcPct val="80000"/>
              </a:lnSpc>
            </a:pPr>
            <a:endParaRPr lang="ru-RU" altLang="ru-RU" sz="2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Появляется </a:t>
            </a:r>
            <a:r>
              <a:rPr lang="ru-RU" alt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возможность более эффективно работать с трудными учащимися, плохо адаптирующимися к общественным нормам. </a:t>
            </a:r>
            <a:endParaRPr lang="ru-RU" altLang="ru-RU" sz="24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4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B050"/>
                </a:solidFill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оявляется </a:t>
            </a:r>
            <a:r>
              <a:rPr lang="ru-RU" sz="2400" b="1" dirty="0">
                <a:solidFill>
                  <a:srgbClr val="00B050"/>
                </a:solidFill>
                <a:cs typeface="Arial" panose="020B0604020202020204" pitchFamily="34" charset="0"/>
              </a:rPr>
              <a:t>возможность помогать и сильному и слабому </a:t>
            </a:r>
            <a:r>
              <a:rPr lang="ru-RU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ученику.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Реализуется желание сильных учащихся быстрее и глубже продвигаться в образовании. </a:t>
            </a:r>
          </a:p>
          <a:p>
            <a:pPr>
              <a:lnSpc>
                <a:spcPct val="80000"/>
              </a:lnSpc>
            </a:pPr>
            <a:endParaRPr lang="ru-RU" altLang="ru-RU" sz="2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Повышается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уровень Я-концепции: сильные утверждаются в своих способностях, слабые получают возможность испытывать учебный успех, избавиться от комплекса неполноценности. </a:t>
            </a:r>
            <a:endParaRPr lang="ru-RU" altLang="ru-RU" sz="2400" b="1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altLang="ru-RU" sz="2400" b="1" dirty="0">
              <a:solidFill>
                <a:srgbClr val="0099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1791" y="34975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b="1" dirty="0"/>
              <a:t>Отрицательные аспекты уровневой дифференциации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23751" y="1635617"/>
            <a:ext cx="885208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Понижается уровень мотивации учения </a:t>
            </a:r>
            <a:endParaRPr lang="ru-RU" altLang="ru-RU" sz="24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altLang="ru-RU" sz="2400" b="1" dirty="0"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rgbClr val="660033"/>
                </a:solidFill>
                <a:cs typeface="Arial" panose="020B0604020202020204" pitchFamily="34" charset="0"/>
              </a:rPr>
              <a:t>Деление </a:t>
            </a:r>
            <a:r>
              <a:rPr lang="ru-RU" altLang="ru-RU" sz="2400" b="1" dirty="0">
                <a:solidFill>
                  <a:srgbClr val="660033"/>
                </a:solidFill>
                <a:cs typeface="Arial" panose="020B0604020202020204" pitchFamily="34" charset="0"/>
              </a:rPr>
              <a:t>детей по уровню развития негуманно. </a:t>
            </a:r>
            <a:endParaRPr lang="ru-RU" altLang="ru-RU" sz="2400" b="1" dirty="0" smtClean="0">
              <a:solidFill>
                <a:srgbClr val="660033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altLang="ru-RU" sz="2400" b="1" dirty="0">
              <a:solidFill>
                <a:srgbClr val="660033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Слабые 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лишаются возможности тянуться за более сильными, получать от них помощь, соревноваться с ними. </a:t>
            </a:r>
            <a:endParaRPr lang="ru-RU" altLang="ru-RU" sz="24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altLang="ru-RU" sz="2400" b="1" dirty="0" smtClean="0"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Понижается </a:t>
            </a:r>
            <a:r>
              <a:rPr lang="ru-RU" sz="2400" b="1" dirty="0">
                <a:solidFill>
                  <a:srgbClr val="00B050"/>
                </a:solidFill>
                <a:cs typeface="Arial" panose="020B0604020202020204" pitchFamily="34" charset="0"/>
              </a:rPr>
              <a:t>уровень Я – концепции, в одних группах - возникает иллюзия исключительности, эгоистический комплекс (звёздная болезнь), в других группах – снижается уровень самооценки</a:t>
            </a:r>
            <a:endParaRPr lang="ru-RU" altLang="ru-RU" sz="2400" b="1" dirty="0" smtClean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altLang="ru-RU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894" y="134713"/>
            <a:ext cx="8911687" cy="1681208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Приёмы дифференцированного обучения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91677" y="1815921"/>
            <a:ext cx="840990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Приёмы опроса 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учащихся</a:t>
            </a:r>
          </a:p>
          <a:p>
            <a:pPr algn="ctr"/>
            <a:endParaRPr lang="ru-RU" sz="2800" dirty="0" smtClean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 Солидарный опрос.</a:t>
            </a:r>
            <a:endParaRPr lang="ru-RU" sz="2800" dirty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 </a:t>
            </a:r>
            <a:r>
              <a:rPr lang="ru-RU" sz="2800" b="1" dirty="0" err="1"/>
              <a:t>Взаимоопрос</a:t>
            </a:r>
            <a:r>
              <a:rPr lang="ru-RU" sz="2800" b="1" dirty="0"/>
              <a:t>.</a:t>
            </a:r>
            <a:endParaRPr lang="ru-RU" sz="2800" dirty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 Тихий опрос.</a:t>
            </a:r>
            <a:endParaRPr lang="ru-RU" sz="2800" dirty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 Защитный лист.</a:t>
            </a:r>
            <a:endParaRPr lang="ru-RU" sz="2800" dirty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 Идеальный </a:t>
            </a:r>
            <a:r>
              <a:rPr lang="ru-RU" sz="2800" b="1" dirty="0"/>
              <a:t>опрос (почти шутка).</a:t>
            </a:r>
            <a:endParaRPr lang="ru-RU" sz="2800" dirty="0"/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6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894" y="134713"/>
            <a:ext cx="8911687" cy="1681208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Приёмы дифференцированного обучения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91677" y="1815921"/>
            <a:ext cx="84099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  <a:t>Приёмы </a:t>
            </a:r>
            <a:r>
              <a:rPr lang="ru-RU" sz="28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подачи домашнего задания</a:t>
            </a:r>
          </a:p>
          <a:p>
            <a:pPr algn="ctr"/>
            <a:endParaRPr lang="ru-RU" sz="2800" dirty="0" smtClean="0">
              <a:solidFill>
                <a:srgbClr val="181818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 Три уровня домашнего задания.</a:t>
            </a:r>
            <a:endParaRPr lang="ru-RU" sz="2800" dirty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Задание </a:t>
            </a:r>
            <a:r>
              <a:rPr lang="ru-RU" sz="2800" b="1" dirty="0" smtClean="0"/>
              <a:t>массивом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Сам себе </a:t>
            </a:r>
            <a:r>
              <a:rPr lang="ru-RU" sz="2800" b="1" dirty="0" smtClean="0"/>
              <a:t>учитель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Идеальное задание</a:t>
            </a:r>
            <a:endParaRPr lang="ru-RU" sz="2800" dirty="0" smtClean="0">
              <a:solidFill>
                <a:srgbClr val="181818"/>
              </a:solidFill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8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894" y="134713"/>
            <a:ext cx="8911687" cy="1681208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Приёмы дифференцированного обучения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0785" y="1815921"/>
            <a:ext cx="84099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Приёмы оценивания</a:t>
            </a:r>
            <a:endParaRPr lang="ru-RU" sz="2800" dirty="0"/>
          </a:p>
          <a:p>
            <a:pPr algn="ctr"/>
            <a:endParaRPr lang="ru-RU" sz="2800" dirty="0" smtClean="0">
              <a:solidFill>
                <a:srgbClr val="181818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 Оценка - не отметка.</a:t>
            </a:r>
            <a:endParaRPr lang="ru-RU" sz="2800" dirty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Рейтинг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Кредит доверия</a:t>
            </a:r>
            <a:r>
              <a:rPr lang="ru-RU" sz="2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Система стимулов</a:t>
            </a:r>
            <a:r>
              <a:rPr lang="ru-RU" sz="2800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b="1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36385" y="4081782"/>
            <a:ext cx="6096000" cy="24785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будем помнить,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«приемы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педтехники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каждодневный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 учителя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 без работы ржавеет…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работе – совершенствуется». (А.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Гин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956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Практическая часть</a:t>
            </a:r>
            <a:endParaRPr lang="ru-RU" b="1" dirty="0"/>
          </a:p>
        </p:txBody>
      </p:sp>
      <p:pic>
        <p:nvPicPr>
          <p:cNvPr id="4" name="Picture 2" descr="http://s8.hostingkartinok.com/uploads/images/2021/03/c6bcede8add72335d20870d319a84c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90" y="1569069"/>
            <a:ext cx="6980349" cy="434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30557"/>
            <a:ext cx="8915400" cy="627630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 «Обучение грамоте» (1 класс</a:t>
            </a:r>
            <a:r>
              <a:rPr lang="ru-RU" sz="4000" b="1" dirty="0" smtClean="0">
                <a:solidFill>
                  <a:srgbClr val="FF0000"/>
                </a:solidFill>
              </a:rPr>
              <a:t>)</a:t>
            </a:r>
            <a:endParaRPr lang="ru-RU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Тема: </a:t>
            </a:r>
            <a:r>
              <a:rPr lang="ru-RU" sz="3800" b="1" dirty="0">
                <a:solidFill>
                  <a:srgbClr val="FF0000"/>
                </a:solidFill>
              </a:rPr>
              <a:t>«Алфавит» </a:t>
            </a:r>
          </a:p>
          <a:p>
            <a:pPr marL="0" indent="0" algn="ctr">
              <a:buNone/>
            </a:pPr>
            <a:r>
              <a:rPr lang="ru-RU" sz="3800" b="1" i="1" dirty="0">
                <a:solidFill>
                  <a:schemeClr val="accent2">
                    <a:lumMod val="75000"/>
                  </a:schemeClr>
                </a:solidFill>
              </a:rPr>
              <a:t>Работа 1.</a:t>
            </a:r>
            <a:endParaRPr lang="ru-RU" sz="3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</a:rPr>
              <a:t>1-й уровень</a:t>
            </a:r>
          </a:p>
          <a:p>
            <a:pPr marL="0" indent="0" algn="ctr">
              <a:buNone/>
            </a:pPr>
            <a:r>
              <a:rPr lang="ru-RU" sz="3800" b="1" dirty="0">
                <a:solidFill>
                  <a:schemeClr val="tx1"/>
                </a:solidFill>
              </a:rPr>
              <a:t>Запиши первые десять букв алфавита.</a:t>
            </a:r>
          </a:p>
          <a:p>
            <a:pPr marL="0" indent="0" algn="ctr">
              <a:buNone/>
            </a:pP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</a:rPr>
              <a:t>2-й уровень</a:t>
            </a:r>
          </a:p>
          <a:p>
            <a:pPr marL="0" indent="0" algn="ctr">
              <a:buNone/>
            </a:pPr>
            <a:r>
              <a:rPr lang="ru-RU" sz="3800" b="1" dirty="0">
                <a:solidFill>
                  <a:schemeClr val="tx1"/>
                </a:solidFill>
              </a:rPr>
              <a:t>Продолжи алфавит: </a:t>
            </a:r>
            <a:r>
              <a:rPr lang="ru-RU" sz="3800" b="1" i="1" dirty="0">
                <a:solidFill>
                  <a:schemeClr val="tx1"/>
                </a:solidFill>
              </a:rPr>
              <a:t>л, …, …, …, ц.</a:t>
            </a:r>
            <a:endParaRPr lang="ru-RU" sz="3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</a:rPr>
              <a:t>3-й уровень</a:t>
            </a:r>
          </a:p>
          <a:p>
            <a:pPr marL="0" indent="0" algn="ctr">
              <a:buNone/>
            </a:pPr>
            <a:r>
              <a:rPr lang="ru-RU" sz="3800" b="1" dirty="0">
                <a:solidFill>
                  <a:schemeClr val="tx1"/>
                </a:solidFill>
              </a:rPr>
              <a:t>Расшифруй слова, используя алфавит: </a:t>
            </a:r>
            <a:r>
              <a:rPr lang="ru-RU" sz="3800" b="1" i="1" dirty="0">
                <a:solidFill>
                  <a:schemeClr val="tx1"/>
                </a:solidFill>
              </a:rPr>
              <a:t>и, а, </a:t>
            </a:r>
            <a:r>
              <a:rPr lang="ru-RU" sz="3800" b="1" i="1" dirty="0" smtClean="0">
                <a:solidFill>
                  <a:schemeClr val="tx1"/>
                </a:solidFill>
              </a:rPr>
              <a:t>с, т; </a:t>
            </a:r>
            <a:r>
              <a:rPr lang="ru-RU" sz="3800" b="1" i="1" dirty="0">
                <a:solidFill>
                  <a:schemeClr val="tx1"/>
                </a:solidFill>
              </a:rPr>
              <a:t>т, о, г, с, ь; т, о, н, </a:t>
            </a:r>
            <a:r>
              <a:rPr lang="ru-RU" sz="3800" b="1" i="1" dirty="0" smtClean="0">
                <a:solidFill>
                  <a:schemeClr val="tx1"/>
                </a:solidFill>
              </a:rPr>
              <a:t>е.</a:t>
            </a:r>
            <a:endParaRPr lang="ru-RU" sz="3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800" b="1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sz="3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800" b="1" i="1" dirty="0">
                <a:solidFill>
                  <a:schemeClr val="accent2">
                    <a:lumMod val="75000"/>
                  </a:schemeClr>
                </a:solidFill>
              </a:rPr>
              <a:t>Работа 2.</a:t>
            </a:r>
            <a:endParaRPr lang="ru-RU" sz="3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800" b="1" i="1" dirty="0">
                <a:solidFill>
                  <a:schemeClr val="accent2">
                    <a:lumMod val="75000"/>
                  </a:schemeClr>
                </a:solidFill>
              </a:rPr>
              <a:t>1-й уровень</a:t>
            </a:r>
            <a:endParaRPr lang="ru-RU" sz="3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800" b="1" dirty="0">
                <a:solidFill>
                  <a:schemeClr val="tx1"/>
                </a:solidFill>
              </a:rPr>
              <a:t>Напиши ряд букв, исправь ошибку: </a:t>
            </a:r>
            <a:r>
              <a:rPr lang="ru-RU" sz="3800" b="1" i="1" dirty="0">
                <a:solidFill>
                  <a:schemeClr val="tx1"/>
                </a:solidFill>
              </a:rPr>
              <a:t>а, в, б, д, е, ж.</a:t>
            </a:r>
            <a:endParaRPr lang="ru-RU" sz="3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</a:rPr>
              <a:t>2-й уровень</a:t>
            </a:r>
          </a:p>
          <a:p>
            <a:pPr marL="0" indent="0" algn="ctr">
              <a:buNone/>
            </a:pPr>
            <a:r>
              <a:rPr lang="ru-RU" sz="3800" b="1" dirty="0">
                <a:solidFill>
                  <a:schemeClr val="tx1"/>
                </a:solidFill>
              </a:rPr>
              <a:t>Выпиши из слов </a:t>
            </a:r>
            <a:r>
              <a:rPr lang="ru-RU" sz="3800" b="1" i="1" dirty="0">
                <a:solidFill>
                  <a:schemeClr val="tx1"/>
                </a:solidFill>
              </a:rPr>
              <a:t>ёлки, маяк, лес, сугроб, </a:t>
            </a:r>
            <a:r>
              <a:rPr lang="ru-RU" sz="3800" b="1" dirty="0">
                <a:solidFill>
                  <a:schemeClr val="tx1"/>
                </a:solidFill>
              </a:rPr>
              <a:t>гласные буквы в алфавитном порядке.</a:t>
            </a:r>
          </a:p>
          <a:p>
            <a:pPr marL="0" indent="0" algn="ctr">
              <a:buNone/>
            </a:pP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</a:rPr>
              <a:t>3-й уровень</a:t>
            </a:r>
          </a:p>
          <a:p>
            <a:pPr marL="0" indent="0" algn="ctr">
              <a:buNone/>
            </a:pPr>
            <a:r>
              <a:rPr lang="ru-RU" sz="3800" b="1" dirty="0">
                <a:solidFill>
                  <a:schemeClr val="tx1"/>
                </a:solidFill>
              </a:rPr>
              <a:t>Запиши гласные буквы в алфавитном порядке.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1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393023" y="998359"/>
            <a:ext cx="6096000" cy="242117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16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2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«Буква потерялась»                                                                                  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кв-риум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-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-к-н 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«рассыпались».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843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АРСТА   АЗУБР   ААРМ   ААММ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   Прочитай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скороговорку.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843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Аграфены и Арины растут георгины.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8430" algn="just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Выучи её наизусть.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81383" y="3256165"/>
            <a:ext cx="7542178" cy="354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ru-RU" sz="16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3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 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га  да 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за  ка  ла 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на  па 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та  фа  ха 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–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Та –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Га – ля  </a:t>
            </a:r>
          </a:p>
          <a:p>
            <a:pPr algn="just"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  Подчеркни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словах гласные буквы.</a:t>
            </a:r>
          </a:p>
          <a:p>
            <a:pPr lvl="0"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 выразительно.</a:t>
            </a:r>
          </a:p>
          <a:p>
            <a:pPr marL="13843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Таня громко плачет</a:t>
            </a:r>
          </a:p>
          <a:p>
            <a:pPr marL="13843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Уронила в речку мячик.</a:t>
            </a:r>
          </a:p>
          <a:p>
            <a:pPr marL="13843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Тише, Танечка, не плачь, </a:t>
            </a:r>
          </a:p>
          <a:p>
            <a:pPr marL="13843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утонет в речке мяч.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   Расставь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ударения в тексте.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2676" y="231901"/>
            <a:ext cx="119590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 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://s5.postimg.org/h0rwwfr1j/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83" y="269124"/>
            <a:ext cx="1145671" cy="88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515414" y="426249"/>
            <a:ext cx="6096000" cy="28361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1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Обведи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кружок все буквы А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 А П И А Л Д К Г А Л Т А Д А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Зачеркни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букву, отличающуюся от остальных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 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Прочитай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 ТА  РА  ВА  АН  АТ  АР  АВ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   ТАТ   РАР   КАК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 – на     Ан – на     Ин – на      Нон – на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слова в последней строке написаны с большой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буквы?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hbrturkiye.com/r/1000x0/var/uploads/content/1498039559-arabuluculuk-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32" y="154546"/>
            <a:ext cx="9334000" cy="623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9403" y="188890"/>
            <a:ext cx="10728101" cy="666911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100" b="1" dirty="0">
                <a:solidFill>
                  <a:srgbClr val="FF0000"/>
                </a:solidFill>
              </a:rPr>
              <a:t> «Обучение грамоте» (1 класс):</a:t>
            </a:r>
          </a:p>
          <a:p>
            <a:pPr marL="0" indent="0" algn="ctr">
              <a:buNone/>
            </a:pPr>
            <a:r>
              <a:rPr lang="ru-RU" sz="2100" b="1" dirty="0">
                <a:solidFill>
                  <a:srgbClr val="0070C0"/>
                </a:solidFill>
              </a:rPr>
              <a:t>1 группа.</a:t>
            </a:r>
          </a:p>
          <a:p>
            <a:pPr marL="0" indent="0" algn="ctr">
              <a:buNone/>
            </a:pPr>
            <a:r>
              <a:rPr lang="ru-RU" sz="2100" b="1" u="sng" dirty="0">
                <a:solidFill>
                  <a:srgbClr val="0070C0"/>
                </a:solidFill>
              </a:rPr>
              <a:t>Карточки белого цвета</a:t>
            </a:r>
            <a:r>
              <a:rPr lang="ru-RU" sz="2100" b="1" dirty="0">
                <a:solidFill>
                  <a:srgbClr val="0070C0"/>
                </a:solidFill>
              </a:rPr>
              <a:t>. </a:t>
            </a:r>
            <a:endParaRPr lang="ru-RU" sz="21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100" b="1" dirty="0" smtClean="0">
                <a:solidFill>
                  <a:schemeClr val="tx1"/>
                </a:solidFill>
              </a:rPr>
              <a:t>Дан </a:t>
            </a:r>
            <a:r>
              <a:rPr lang="ru-RU" sz="2100" b="1" dirty="0">
                <a:solidFill>
                  <a:schemeClr val="tx1"/>
                </a:solidFill>
              </a:rPr>
              <a:t>рисунок и 5 разных схем слов.</a:t>
            </a:r>
          </a:p>
          <a:p>
            <a:pPr marL="0" indent="0" algn="ctr">
              <a:buNone/>
            </a:pPr>
            <a:r>
              <a:rPr lang="ru-RU" sz="2100" b="1" dirty="0">
                <a:solidFill>
                  <a:srgbClr val="00B050"/>
                </a:solidFill>
              </a:rPr>
              <a:t>Задание</a:t>
            </a:r>
            <a:r>
              <a:rPr lang="ru-RU" sz="2100" b="1" dirty="0">
                <a:solidFill>
                  <a:schemeClr val="tx1"/>
                </a:solidFill>
              </a:rPr>
              <a:t>: выбери схему слова, соответствующего рисунку. Докажи.</a:t>
            </a:r>
          </a:p>
          <a:p>
            <a:pPr marL="0" indent="0" algn="ctr">
              <a:buNone/>
            </a:pPr>
            <a:r>
              <a:rPr lang="ru-RU" sz="2100" b="1" dirty="0">
                <a:solidFill>
                  <a:srgbClr val="0070C0"/>
                </a:solidFill>
              </a:rPr>
              <a:t>2 группа.</a:t>
            </a:r>
          </a:p>
          <a:p>
            <a:pPr marL="0" indent="0" algn="ctr">
              <a:buNone/>
            </a:pPr>
            <a:r>
              <a:rPr lang="ru-RU" sz="2100" b="1" u="sng" dirty="0">
                <a:solidFill>
                  <a:srgbClr val="0070C0"/>
                </a:solidFill>
              </a:rPr>
              <a:t>Карточки жёлтого цвета</a:t>
            </a:r>
            <a:r>
              <a:rPr lang="ru-RU" sz="2100" b="1" dirty="0">
                <a:solidFill>
                  <a:srgbClr val="0070C0"/>
                </a:solidFill>
              </a:rPr>
              <a:t>. </a:t>
            </a:r>
            <a:endParaRPr lang="ru-RU" sz="21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100" b="1" dirty="0" smtClean="0">
                <a:solidFill>
                  <a:schemeClr val="tx1"/>
                </a:solidFill>
              </a:rPr>
              <a:t>Дан </a:t>
            </a:r>
            <a:r>
              <a:rPr lang="ru-RU" sz="2100" b="1" dirty="0">
                <a:solidFill>
                  <a:schemeClr val="tx1"/>
                </a:solidFill>
              </a:rPr>
              <a:t>рисунок и 5 разных схем.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rgbClr val="00B050"/>
                </a:solidFill>
              </a:rPr>
              <a:t>                   Задание</a:t>
            </a:r>
            <a:r>
              <a:rPr lang="ru-RU" sz="2100" b="1" dirty="0">
                <a:solidFill>
                  <a:srgbClr val="00B05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2100" b="1" dirty="0">
                <a:solidFill>
                  <a:schemeClr val="tx1"/>
                </a:solidFill>
              </a:rPr>
              <a:t>1. Выбери схему слова, соответствующего рисунку. Докажи.</a:t>
            </a:r>
          </a:p>
          <a:p>
            <a:pPr marL="0" indent="0" algn="ctr">
              <a:buNone/>
            </a:pPr>
            <a:r>
              <a:rPr lang="ru-RU" sz="2100" b="1" dirty="0">
                <a:solidFill>
                  <a:schemeClr val="tx1"/>
                </a:solidFill>
              </a:rPr>
              <a:t>2. С данным словом составь предложение.</a:t>
            </a:r>
          </a:p>
          <a:p>
            <a:pPr marL="0" indent="0" algn="ctr">
              <a:buNone/>
            </a:pPr>
            <a:r>
              <a:rPr lang="ru-RU" sz="2100" b="1" dirty="0">
                <a:solidFill>
                  <a:schemeClr val="tx1"/>
                </a:solidFill>
              </a:rPr>
              <a:t>3 группа.</a:t>
            </a:r>
          </a:p>
          <a:p>
            <a:pPr marL="0" indent="0" algn="ctr">
              <a:buNone/>
            </a:pPr>
            <a:r>
              <a:rPr lang="ru-RU" sz="2100" b="1" u="sng" dirty="0">
                <a:solidFill>
                  <a:srgbClr val="0070C0"/>
                </a:solidFill>
              </a:rPr>
              <a:t>Карточки оранжевого цвета</a:t>
            </a:r>
            <a:r>
              <a:rPr lang="ru-RU" sz="2100" b="1" dirty="0">
                <a:solidFill>
                  <a:srgbClr val="0070C0"/>
                </a:solidFill>
              </a:rPr>
              <a:t>. </a:t>
            </a:r>
            <a:endParaRPr lang="ru-RU" sz="21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100" b="1" dirty="0" smtClean="0">
                <a:solidFill>
                  <a:schemeClr val="tx1"/>
                </a:solidFill>
              </a:rPr>
              <a:t>Дан </a:t>
            </a:r>
            <a:r>
              <a:rPr lang="ru-RU" sz="2100" b="1" dirty="0">
                <a:solidFill>
                  <a:schemeClr val="tx1"/>
                </a:solidFill>
              </a:rPr>
              <a:t>рисунок и 5 разных схем.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rgbClr val="00B050"/>
                </a:solidFill>
              </a:rPr>
              <a:t>                   Задание</a:t>
            </a:r>
            <a:r>
              <a:rPr lang="ru-RU" sz="2100" b="1" dirty="0">
                <a:solidFill>
                  <a:srgbClr val="00B05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2100" b="1" dirty="0">
                <a:solidFill>
                  <a:schemeClr val="tx1"/>
                </a:solidFill>
              </a:rPr>
              <a:t>1. Выбери схему слова, соответствующего рисунку. Докажи.</a:t>
            </a:r>
          </a:p>
          <a:p>
            <a:pPr marL="0" indent="0" algn="ctr">
              <a:buNone/>
            </a:pPr>
            <a:r>
              <a:rPr lang="ru-RU" sz="2100" b="1" dirty="0">
                <a:solidFill>
                  <a:schemeClr val="tx1"/>
                </a:solidFill>
              </a:rPr>
              <a:t>2. Подбери слова к остальным схемам.</a:t>
            </a:r>
          </a:p>
          <a:p>
            <a:pPr marL="0" indent="0" algn="ctr">
              <a:buNone/>
            </a:pPr>
            <a:r>
              <a:rPr lang="ru-RU" sz="2100" b="1" dirty="0">
                <a:solidFill>
                  <a:schemeClr val="tx1"/>
                </a:solidFill>
              </a:rPr>
              <a:t>3. С двумя любыми из этих слов составь предложение.</a:t>
            </a:r>
          </a:p>
          <a:p>
            <a:pPr marL="0" indent="0" algn="ctr">
              <a:buNone/>
            </a:pPr>
            <a:r>
              <a:rPr lang="ru-RU" sz="2100" b="1" dirty="0">
                <a:solidFill>
                  <a:srgbClr val="0070C0"/>
                </a:solidFill>
              </a:rPr>
              <a:t> 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1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015" y="134713"/>
            <a:ext cx="8911687" cy="71529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Литературное чтение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3301" y="708337"/>
            <a:ext cx="9246473" cy="6007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Задание 1.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1 </a:t>
            </a:r>
            <a:r>
              <a:rPr lang="ru-RU" b="1" dirty="0">
                <a:solidFill>
                  <a:srgbClr val="0070C0"/>
                </a:solidFill>
              </a:rPr>
              <a:t>уровень. Прочитай и перескажи первую часть близко к тексту.</a:t>
            </a:r>
          </a:p>
          <a:p>
            <a:r>
              <a:rPr lang="ru-RU" b="1" dirty="0">
                <a:solidFill>
                  <a:srgbClr val="0070C0"/>
                </a:solidFill>
              </a:rPr>
              <a:t>2 уровень. Прочитай и перескажи подробно весь текст.</a:t>
            </a:r>
          </a:p>
          <a:p>
            <a:r>
              <a:rPr lang="ru-RU" b="1" dirty="0">
                <a:solidFill>
                  <a:srgbClr val="0070C0"/>
                </a:solidFill>
              </a:rPr>
              <a:t>3 уровень. Прочитай весь текст и перескажи кратко.</a:t>
            </a:r>
          </a:p>
          <a:p>
            <a:pPr marL="0" indent="0">
              <a:buNone/>
            </a:pPr>
            <a:r>
              <a:rPr lang="ru-RU" b="1" dirty="0"/>
              <a:t>Задание 3. </a:t>
            </a:r>
          </a:p>
          <a:p>
            <a:r>
              <a:rPr lang="ru-RU" b="1" dirty="0">
                <a:solidFill>
                  <a:srgbClr val="0070C0"/>
                </a:solidFill>
              </a:rPr>
              <a:t>1 уровень. Прочитай текст, выпиши главное предложение первого абзаца.</a:t>
            </a:r>
          </a:p>
          <a:p>
            <a:r>
              <a:rPr lang="ru-RU" b="1" dirty="0">
                <a:solidFill>
                  <a:srgbClr val="0070C0"/>
                </a:solidFill>
              </a:rPr>
              <a:t>2 уровень. Прочитай текст, выпиши главное предложение каждого абзаца.</a:t>
            </a:r>
          </a:p>
          <a:p>
            <a:r>
              <a:rPr lang="ru-RU" b="1" dirty="0">
                <a:solidFill>
                  <a:srgbClr val="0070C0"/>
                </a:solidFill>
              </a:rPr>
              <a:t>3 уровень. Прочитай текст, выпиши предложение, в котором заключена главная мысль рассказа.</a:t>
            </a:r>
          </a:p>
          <a:p>
            <a:pPr marL="0" indent="0">
              <a:buNone/>
            </a:pPr>
            <a:r>
              <a:rPr lang="ru-RU" b="1" dirty="0"/>
              <a:t>Задание 5.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1 </a:t>
            </a:r>
            <a:r>
              <a:rPr lang="ru-RU" b="1" dirty="0">
                <a:solidFill>
                  <a:srgbClr val="0070C0"/>
                </a:solidFill>
              </a:rPr>
              <a:t>уровень. Найди в стихотворении эпитеты.</a:t>
            </a:r>
          </a:p>
          <a:p>
            <a:r>
              <a:rPr lang="ru-RU" b="1" dirty="0">
                <a:solidFill>
                  <a:srgbClr val="0070C0"/>
                </a:solidFill>
              </a:rPr>
              <a:t>2 уровень. Выдели в стихотворении эпитеты и сравнения.</a:t>
            </a:r>
          </a:p>
          <a:p>
            <a:r>
              <a:rPr lang="ru-RU" b="1" dirty="0">
                <a:solidFill>
                  <a:srgbClr val="0070C0"/>
                </a:solidFill>
              </a:rPr>
              <a:t>3 уровень. Какими средствами художественной выразительности пользовался автор?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1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63650" y="289326"/>
            <a:ext cx="9723549" cy="632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Русский язык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Тема: Слово </a:t>
            </a:r>
            <a:r>
              <a:rPr lang="ru-RU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слог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1уровень</a:t>
            </a: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Раздели слова на слоги.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Зайка, попугаи, попугай, весёлый, мойте, слушайте, играйте, урожаи, урожай. </a:t>
            </a:r>
            <a:endParaRPr lang="ru-RU" sz="20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2 уровень</a:t>
            </a: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1) Укажи слова, верно разделённые на слоги.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20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тво</a:t>
            </a: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-й 2) </a:t>
            </a:r>
            <a:r>
              <a:rPr lang="ru-RU" sz="20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по-пу-гай</a:t>
            </a: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3) </a:t>
            </a:r>
            <a:r>
              <a:rPr lang="ru-RU" sz="20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зме</a:t>
            </a: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-и 4) </a:t>
            </a:r>
            <a:r>
              <a:rPr lang="ru-RU" sz="20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са-раи</a:t>
            </a: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5) </a:t>
            </a:r>
            <a:r>
              <a:rPr lang="ru-RU" sz="20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ге</a:t>
            </a: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</a:t>
            </a: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-и 6) мой-ка 7) фу-фа-й-ка 8) </a:t>
            </a:r>
            <a:r>
              <a:rPr lang="ru-RU" sz="20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стро-йка</a:t>
            </a: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9) </a:t>
            </a:r>
            <a:r>
              <a:rPr lang="ru-RU" sz="20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двой</a:t>
            </a: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-ка 10) як-</a:t>
            </a:r>
            <a:r>
              <a:rPr lang="ru-RU" sz="20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орь</a:t>
            </a: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2) Составьте слова из слогов: пал, ли, за, </a:t>
            </a:r>
            <a:r>
              <a:rPr lang="ru-RU" sz="20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гро</a:t>
            </a: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</a:t>
            </a: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ка, </a:t>
            </a:r>
            <a:r>
              <a:rPr lang="ru-RU" sz="20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тра</a:t>
            </a: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3 уровень</a:t>
            </a: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Составь слова из последних слогов слов. Запиши полученные слова.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Облака, кора, отмель - _______________ </a:t>
            </a:r>
            <a:endParaRPr lang="ru-RU" sz="20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Сало, ступа, вата - __________________ </a:t>
            </a:r>
            <a:endParaRPr lang="ru-RU" sz="20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Купи, перо, снежок - ________________ </a:t>
            </a:r>
            <a:endParaRPr lang="ru-RU" sz="20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Пальма, орлы, ерши - _______________ </a:t>
            </a:r>
            <a:endParaRPr lang="ru-RU" sz="20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Много, чучело, носок - ______________ </a:t>
            </a:r>
            <a:endParaRPr lang="ru-RU" sz="20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Муза, поезда, удача - …______________</a:t>
            </a:r>
            <a:endParaRPr lang="ru-RU" sz="2000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4136" y="0"/>
            <a:ext cx="8911687" cy="7796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2 класс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Главные члены предложения</a:t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0309" y="589935"/>
            <a:ext cx="10152291" cy="62680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b="1" dirty="0" smtClean="0">
                <a:solidFill>
                  <a:schemeClr val="tx1"/>
                </a:solidFill>
              </a:rPr>
              <a:t>Уровень </a:t>
            </a:r>
            <a:r>
              <a:rPr lang="ru-RU" sz="1900" b="1" dirty="0">
                <a:solidFill>
                  <a:schemeClr val="tx1"/>
                </a:solidFill>
              </a:rPr>
              <a:t>1</a:t>
            </a:r>
            <a:r>
              <a:rPr lang="ru-RU" sz="1900" dirty="0"/>
              <a:t>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b="1" dirty="0" smtClean="0">
                <a:solidFill>
                  <a:srgbClr val="0070C0"/>
                </a:solidFill>
              </a:rPr>
              <a:t>Подчеркни </a:t>
            </a:r>
            <a:r>
              <a:rPr lang="ru-RU" sz="1900" b="1" dirty="0">
                <a:solidFill>
                  <a:srgbClr val="0070C0"/>
                </a:solidFill>
              </a:rPr>
              <a:t>подлежащее и сказуемое. </a:t>
            </a:r>
          </a:p>
          <a:p>
            <a:r>
              <a:rPr lang="ru-RU" sz="1900" b="1" dirty="0">
                <a:solidFill>
                  <a:srgbClr val="0070C0"/>
                </a:solidFill>
              </a:rPr>
              <a:t>1 вариант: </a:t>
            </a:r>
            <a:r>
              <a:rPr lang="ru-RU" sz="1900" b="1" i="1" dirty="0">
                <a:solidFill>
                  <a:srgbClr val="0070C0"/>
                </a:solidFill>
              </a:rPr>
              <a:t>По улице едет машина. </a:t>
            </a:r>
            <a:endParaRPr lang="ru-RU" sz="1900" b="1" dirty="0">
              <a:solidFill>
                <a:srgbClr val="0070C0"/>
              </a:solidFill>
            </a:endParaRPr>
          </a:p>
          <a:p>
            <a:r>
              <a:rPr lang="ru-RU" sz="1900" b="1" dirty="0">
                <a:solidFill>
                  <a:srgbClr val="0070C0"/>
                </a:solidFill>
              </a:rPr>
              <a:t>2 вариант: </a:t>
            </a:r>
            <a:r>
              <a:rPr lang="ru-RU" sz="1900" b="1" i="1" dirty="0">
                <a:solidFill>
                  <a:srgbClr val="0070C0"/>
                </a:solidFill>
              </a:rPr>
              <a:t>Кот забрался на ветку. </a:t>
            </a:r>
            <a:endParaRPr lang="ru-RU" sz="1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900" b="1" dirty="0"/>
              <a:t>Уровень 2</a:t>
            </a:r>
            <a:r>
              <a:rPr lang="ru-RU" sz="1900" dirty="0"/>
              <a:t>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b="1" dirty="0" smtClean="0">
                <a:solidFill>
                  <a:srgbClr val="0070C0"/>
                </a:solidFill>
              </a:rPr>
              <a:t>Составьте </a:t>
            </a:r>
            <a:r>
              <a:rPr lang="ru-RU" sz="1900" b="1" dirty="0">
                <a:solidFill>
                  <a:srgbClr val="0070C0"/>
                </a:solidFill>
              </a:rPr>
              <a:t>предложения и подчеркните подлежащие и сказуемые. </a:t>
            </a:r>
          </a:p>
          <a:p>
            <a:r>
              <a:rPr lang="ru-RU" sz="1900" b="1" dirty="0">
                <a:solidFill>
                  <a:srgbClr val="0070C0"/>
                </a:solidFill>
              </a:rPr>
              <a:t>А) </a:t>
            </a:r>
            <a:r>
              <a:rPr lang="ru-RU" sz="1900" b="1" i="1" dirty="0">
                <a:solidFill>
                  <a:srgbClr val="0070C0"/>
                </a:solidFill>
              </a:rPr>
              <a:t>к, идёт, озеру, Боря </a:t>
            </a:r>
            <a:endParaRPr lang="ru-RU" sz="1900" b="1" dirty="0">
              <a:solidFill>
                <a:srgbClr val="0070C0"/>
              </a:solidFill>
            </a:endParaRPr>
          </a:p>
          <a:p>
            <a:r>
              <a:rPr lang="ru-RU" sz="1900" b="1" i="1" dirty="0">
                <a:solidFill>
                  <a:srgbClr val="0070C0"/>
                </a:solidFill>
              </a:rPr>
              <a:t>Б) полем, птицы, кружатся, над </a:t>
            </a:r>
            <a:endParaRPr lang="ru-RU" sz="1900" b="1" dirty="0">
              <a:solidFill>
                <a:srgbClr val="0070C0"/>
              </a:solidFill>
            </a:endParaRPr>
          </a:p>
          <a:p>
            <a:r>
              <a:rPr lang="ru-RU" sz="1900" b="1" i="1" dirty="0">
                <a:solidFill>
                  <a:srgbClr val="0070C0"/>
                </a:solidFill>
              </a:rPr>
              <a:t>В) выпал, в, снег, ноябре </a:t>
            </a:r>
            <a:endParaRPr lang="ru-RU" sz="1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900" b="1" dirty="0"/>
              <a:t>Уровень 3 </a:t>
            </a:r>
          </a:p>
          <a:p>
            <a:pPr marL="0" indent="0">
              <a:buNone/>
            </a:pPr>
            <a:r>
              <a:rPr lang="ru-RU" sz="1900" b="1" dirty="0">
                <a:solidFill>
                  <a:srgbClr val="0070C0"/>
                </a:solidFill>
              </a:rPr>
              <a:t>1) Текст неправильно разделён на предложения. Исправьте ошибки и подчеркните подлежащие и сказуемые. </a:t>
            </a:r>
          </a:p>
          <a:p>
            <a:r>
              <a:rPr lang="ru-RU" sz="1900" b="1" i="1" dirty="0">
                <a:solidFill>
                  <a:srgbClr val="0070C0"/>
                </a:solidFill>
              </a:rPr>
              <a:t>Ночью выпал первый. Снег по нему пробежала собака она. Оставила следы </a:t>
            </a:r>
            <a:r>
              <a:rPr lang="ru-RU" sz="1900" b="1" i="1" dirty="0" err="1">
                <a:solidFill>
                  <a:srgbClr val="0070C0"/>
                </a:solidFill>
              </a:rPr>
              <a:t>следы</a:t>
            </a:r>
            <a:r>
              <a:rPr lang="ru-RU" sz="1900" b="1" i="1" dirty="0">
                <a:solidFill>
                  <a:srgbClr val="0070C0"/>
                </a:solidFill>
              </a:rPr>
              <a:t> ведут под крыльцо. </a:t>
            </a:r>
            <a:endParaRPr lang="ru-RU" sz="1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900" b="1" dirty="0">
                <a:solidFill>
                  <a:srgbClr val="0070C0"/>
                </a:solidFill>
              </a:rPr>
              <a:t>2) Подберите подходящие друг другу подлежащие и сказуемые и составьте с ними короткие предложения. </a:t>
            </a:r>
          </a:p>
          <a:p>
            <a:r>
              <a:rPr lang="ru-RU" sz="1900" b="1" i="1" dirty="0">
                <a:solidFill>
                  <a:srgbClr val="0070C0"/>
                </a:solidFill>
              </a:rPr>
              <a:t>Мальчик, сосна, белка, картина. </a:t>
            </a:r>
            <a:endParaRPr lang="ru-RU" sz="1900" b="1" i="1" dirty="0" smtClean="0">
              <a:solidFill>
                <a:srgbClr val="0070C0"/>
              </a:solidFill>
            </a:endParaRPr>
          </a:p>
          <a:p>
            <a:r>
              <a:rPr lang="ru-RU" sz="1900" b="1" i="1" dirty="0" smtClean="0">
                <a:solidFill>
                  <a:srgbClr val="0070C0"/>
                </a:solidFill>
              </a:rPr>
              <a:t>Грызёт</a:t>
            </a:r>
            <a:r>
              <a:rPr lang="ru-RU" sz="1900" b="1" i="1" dirty="0">
                <a:solidFill>
                  <a:srgbClr val="0070C0"/>
                </a:solidFill>
              </a:rPr>
              <a:t>, висит, рисует, растёт.</a:t>
            </a:r>
            <a:endParaRPr lang="ru-RU" sz="1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5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3329" y="137373"/>
            <a:ext cx="10031435" cy="68429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Математика</a:t>
            </a:r>
          </a:p>
          <a:p>
            <a:pPr marL="0" indent="0" algn="ctr">
              <a:buNone/>
            </a:pPr>
            <a:r>
              <a:rPr lang="ru-RU" b="1" i="1" u="sng" dirty="0">
                <a:solidFill>
                  <a:srgbClr val="FF0000"/>
                </a:solidFill>
              </a:rPr>
              <a:t>Тема: </a:t>
            </a:r>
            <a:r>
              <a:rPr lang="ru-RU" b="1" u="sng" dirty="0" smtClean="0">
                <a:solidFill>
                  <a:srgbClr val="FF0000"/>
                </a:solidFill>
              </a:rPr>
              <a:t>Взаимосвязь сложения и вычитания.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/>
              <a:t> </a:t>
            </a:r>
            <a:r>
              <a:rPr lang="ru-RU" sz="2000" b="1" u="sng" dirty="0" smtClean="0">
                <a:solidFill>
                  <a:srgbClr val="0070C0"/>
                </a:solidFill>
              </a:rPr>
              <a:t>1</a:t>
            </a:r>
            <a:r>
              <a:rPr lang="ru-RU" sz="2000" b="1" dirty="0">
                <a:solidFill>
                  <a:srgbClr val="0070C0"/>
                </a:solidFill>
              </a:rPr>
              <a:t> </a:t>
            </a:r>
            <a:r>
              <a:rPr lang="ru-RU" sz="2000" b="1" u="sng" dirty="0">
                <a:solidFill>
                  <a:srgbClr val="0070C0"/>
                </a:solidFill>
              </a:rPr>
              <a:t>уровень: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Составь по образцу и реши.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5 </a:t>
            </a:r>
            <a:r>
              <a:rPr lang="ru-RU" sz="2400" b="1" dirty="0">
                <a:solidFill>
                  <a:schemeClr val="tx1"/>
                </a:solidFill>
              </a:rPr>
              <a:t>+ 3 = 8           4 + 6 = ...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3 + 5 = 8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8 - 5 = 3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8 - 3 = 5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 </a:t>
            </a:r>
            <a:r>
              <a:rPr lang="ru-RU" sz="2000" b="1" u="sng" dirty="0" smtClean="0">
                <a:solidFill>
                  <a:srgbClr val="0070C0"/>
                </a:solidFill>
              </a:rPr>
              <a:t>2</a:t>
            </a:r>
            <a:r>
              <a:rPr lang="ru-RU" sz="2000" b="1" dirty="0">
                <a:solidFill>
                  <a:srgbClr val="0070C0"/>
                </a:solidFill>
              </a:rPr>
              <a:t> </a:t>
            </a:r>
            <a:r>
              <a:rPr lang="ru-RU" sz="2000" b="1" u="sng" dirty="0">
                <a:solidFill>
                  <a:srgbClr val="0070C0"/>
                </a:solidFill>
              </a:rPr>
              <a:t>уровень:</a:t>
            </a:r>
            <a:endParaRPr lang="ru-RU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Реши задачу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1 -й день - 4 страницы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2-й день - ?, на 2 страницы &lt;,чем  в 1 день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 </a:t>
            </a:r>
            <a:r>
              <a:rPr lang="ru-RU" sz="2000" b="1" u="sng" dirty="0" smtClean="0">
                <a:solidFill>
                  <a:srgbClr val="0070C0"/>
                </a:solidFill>
              </a:rPr>
              <a:t>3</a:t>
            </a:r>
            <a:r>
              <a:rPr lang="ru-RU" sz="2000" b="1" dirty="0">
                <a:solidFill>
                  <a:srgbClr val="0070C0"/>
                </a:solidFill>
              </a:rPr>
              <a:t> </a:t>
            </a:r>
            <a:r>
              <a:rPr lang="ru-RU" sz="2000" b="1" u="sng" dirty="0">
                <a:solidFill>
                  <a:srgbClr val="0070C0"/>
                </a:solidFill>
              </a:rPr>
              <a:t>уровень:</a:t>
            </a:r>
            <a:endParaRPr lang="ru-RU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Составь задачу, которую можно решить по выражению: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                                             9-6</a:t>
            </a:r>
            <a:endParaRPr lang="ru-RU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186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53451" y="295071"/>
            <a:ext cx="9236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Тема: 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Чтение, написание и сравнение двузначных чисел.</a:t>
            </a:r>
            <a:endParaRPr lang="ru-RU" sz="24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8702" y="1224900"/>
            <a:ext cx="88263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r>
              <a:rPr lang="ru-RU" sz="2400" b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уровень:</a:t>
            </a:r>
            <a:endParaRPr lang="ru-RU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57 </a:t>
            </a:r>
            <a:r>
              <a:rPr lang="ru-RU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= 50 + ...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 39=... + 9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83 = 80+...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endParaRPr lang="ru-RU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r>
              <a:rPr lang="ru-RU" sz="2400" b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уровень:</a:t>
            </a:r>
            <a:endParaRPr lang="ru-RU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1 </a:t>
            </a:r>
            <a:r>
              <a:rPr lang="ru-RU" sz="24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дес</a:t>
            </a:r>
            <a:r>
              <a:rPr lang="ru-RU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. 3 ед. = ... ед.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9 </a:t>
            </a:r>
            <a:r>
              <a:rPr lang="ru-RU" sz="24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дес</a:t>
            </a:r>
            <a:r>
              <a:rPr lang="ru-RU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. 2 ед. = ... ед. 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37ед.= ...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endParaRPr lang="ru-RU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r>
              <a:rPr lang="ru-RU" sz="2400" b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уровень:</a:t>
            </a:r>
            <a:endParaRPr lang="ru-RU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Сколько двузначных чисел можно написать, используя цифры 4 и 7?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029" y="317678"/>
            <a:ext cx="8915400" cy="5645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Окружающий мир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	При </a:t>
            </a:r>
            <a:r>
              <a:rPr lang="ru-RU" sz="2400" b="1" dirty="0">
                <a:solidFill>
                  <a:srgbClr val="0070C0"/>
                </a:solidFill>
              </a:rPr>
              <a:t>подведении итогов урока-экскурсии по теме  «Сезонные изменения в природе»  </a:t>
            </a:r>
            <a:r>
              <a:rPr lang="ru-RU" sz="2400" b="1" dirty="0" smtClean="0">
                <a:solidFill>
                  <a:srgbClr val="0070C0"/>
                </a:solidFill>
              </a:rPr>
              <a:t>дифференцированные </a:t>
            </a:r>
            <a:r>
              <a:rPr lang="ru-RU" sz="2400" b="1" dirty="0">
                <a:solidFill>
                  <a:srgbClr val="0070C0"/>
                </a:solidFill>
              </a:rPr>
              <a:t>задания могут быть такими: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первая группа</a:t>
            </a:r>
            <a:r>
              <a:rPr lang="ru-RU" sz="2400" b="1" dirty="0">
                <a:solidFill>
                  <a:schemeClr val="tx1"/>
                </a:solidFill>
              </a:rPr>
              <a:t> вы­полняет рисунки «было - стало», то есть зарисовывает наблюдаемые изменения;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вторая группа</a:t>
            </a:r>
            <a:r>
              <a:rPr lang="ru-RU" sz="2400" b="1" dirty="0">
                <a:solidFill>
                  <a:schemeClr val="tx1"/>
                </a:solidFill>
              </a:rPr>
              <a:t> описывает изменения в природе с учётом причинно-следственных связей;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третья группа </a:t>
            </a:r>
            <a:r>
              <a:rPr lang="ru-RU" sz="2400" b="1" dirty="0">
                <a:solidFill>
                  <a:schemeClr val="tx1"/>
                </a:solidFill>
              </a:rPr>
              <a:t>готовит доклады или пишет мини-сочинения о природе данного периода, привлекая дополнительные источники информации.</a:t>
            </a:r>
          </a:p>
          <a:p>
            <a:pPr marL="0" indent="0">
              <a:buNone/>
            </a:pP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20" y="0"/>
            <a:ext cx="10131380" cy="70490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Тема: </a:t>
            </a:r>
            <a:r>
              <a:rPr lang="ru-RU" b="1" dirty="0">
                <a:solidFill>
                  <a:srgbClr val="FF0000"/>
                </a:solidFill>
              </a:rPr>
              <a:t>«Какие бывают растения».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Уровень </a:t>
            </a:r>
            <a:r>
              <a:rPr lang="ru-RU" b="1" i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Задание. К какой группе растений относятся слова второго столбика (соедини стрелками</a:t>
            </a:r>
            <a:r>
              <a:rPr lang="ru-RU" b="1" dirty="0" smtClean="0">
                <a:solidFill>
                  <a:srgbClr val="0070C0"/>
                </a:solidFill>
              </a:rPr>
              <a:t>).</a:t>
            </a:r>
            <a:r>
              <a:rPr lang="ru-RU" b="1" dirty="0">
                <a:solidFill>
                  <a:srgbClr val="0070C0"/>
                </a:solidFill>
              </a:rPr>
              <a:t>					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                                                                               СОСНА</a:t>
            </a:r>
            <a:endParaRPr lang="ru-RU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      ДЕРЕВЬЯ</a:t>
            </a:r>
            <a:r>
              <a:rPr lang="ru-RU" sz="1600" b="1" dirty="0">
                <a:solidFill>
                  <a:srgbClr val="0070C0"/>
                </a:solidFill>
              </a:rPr>
              <a:t>					</a:t>
            </a:r>
            <a:r>
              <a:rPr lang="ru-RU" sz="1600" b="1" dirty="0" smtClean="0">
                <a:solidFill>
                  <a:srgbClr val="0070C0"/>
                </a:solidFill>
              </a:rPr>
              <a:t>		       РЕПЕЙНИК</a:t>
            </a:r>
            <a:r>
              <a:rPr lang="ru-RU" sz="1600" b="1" dirty="0">
                <a:solidFill>
                  <a:srgbClr val="0070C0"/>
                </a:solidFill>
              </a:rPr>
              <a:t>							</a:t>
            </a:r>
            <a:r>
              <a:rPr lang="ru-RU" sz="1600" b="1" dirty="0" smtClean="0">
                <a:solidFill>
                  <a:srgbClr val="0070C0"/>
                </a:solidFill>
              </a:rPr>
              <a:t>										                ОРЕШНИК</a:t>
            </a:r>
            <a:endParaRPr lang="ru-RU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    КУСТАРНИКИ</a:t>
            </a:r>
            <a:r>
              <a:rPr lang="ru-RU" sz="1600" b="1" dirty="0">
                <a:solidFill>
                  <a:srgbClr val="0070C0"/>
                </a:solidFill>
              </a:rPr>
              <a:t>				</a:t>
            </a:r>
            <a:r>
              <a:rPr lang="ru-RU" sz="1600" b="1" dirty="0" smtClean="0">
                <a:solidFill>
                  <a:srgbClr val="0070C0"/>
                </a:solidFill>
              </a:rPr>
              <a:t>			</a:t>
            </a:r>
            <a:r>
              <a:rPr lang="ru-RU" sz="1600" b="1" dirty="0">
                <a:solidFill>
                  <a:srgbClr val="0070C0"/>
                </a:solidFill>
              </a:rPr>
              <a:t>					</a:t>
            </a:r>
            <a:r>
              <a:rPr lang="ru-RU" sz="1600" b="1" dirty="0" smtClean="0">
                <a:solidFill>
                  <a:srgbClr val="0070C0"/>
                </a:solidFill>
              </a:rPr>
              <a:t>					                            										КАЛИНА</a:t>
            </a:r>
            <a:endParaRPr lang="ru-RU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	ТРАВЫ								ИВА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						</a:t>
            </a:r>
            <a:r>
              <a:rPr lang="ru-RU" sz="1600" b="1" dirty="0" smtClean="0">
                <a:solidFill>
                  <a:srgbClr val="0070C0"/>
                </a:solidFill>
              </a:rPr>
              <a:t>				ЦИКОРИЙ</a:t>
            </a:r>
            <a:endParaRPr lang="ru-RU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Уровень </a:t>
            </a:r>
            <a:r>
              <a:rPr lang="ru-RU" b="1" dirty="0">
                <a:solidFill>
                  <a:schemeClr val="tx1"/>
                </a:solidFill>
              </a:rPr>
              <a:t>2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1. Чем отличаются друг от друга деревья, кустарники и травы?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2. Чем отличаются друг от друга лиственные и хвойные растения?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Уровень </a:t>
            </a:r>
            <a:r>
              <a:rPr lang="ru-RU" b="1" i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1. С помощью атласа-определителя узнай и запиши названия растений, которые ты не знаешь? (2-3 слова)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2. Найди в классной библиотечке дополнительную информацию об этих растениях.</a:t>
            </a: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423" y="0"/>
            <a:ext cx="8911687" cy="5993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Бурундук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6710" y="784696"/>
            <a:ext cx="8915400" cy="52297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	В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самом конце лета я жил у лесника в глухом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лесу. Однажды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на его небольшом огороде я увидел, как сама собою колышется шапка подсолнуха. На подсолнухе сидел маленький красивый зверёк. Он хлопотливо выдёргивал из гнёзд зёрна подсолнуха и набивал ими защёчные мешки. Это был бурундук, проворный и ловкий зверёк. Он похож на маленькую белку. Живут бурундуки под деревьями. В земляных неглубоких норах они устраивают кладовые. Там прячут зимние запасы: кедровые орехи, хлебные зёрна, семена трав. Быстрый бурундук всегда в движении. Он бегает по сучьям деревьев, по кучам хвороста в лесу. У бурундука в лесу много лютых врагов. Его уничтожает ястреб, горностай, соболь, куница и хорёк. А кладовые бурундуков находят и разоряют медведи.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бурунду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89454" y="4501126"/>
            <a:ext cx="3202546" cy="2356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92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400" b="1" i="1" u="sng" dirty="0">
                <a:solidFill>
                  <a:srgbClr val="E46C0A"/>
                </a:solidFill>
              </a:rPr>
              <a:t>1 группа.</a:t>
            </a:r>
            <a:br>
              <a:rPr lang="ru-RU" altLang="ru-RU" sz="2400" b="1" i="1" u="sng" dirty="0">
                <a:solidFill>
                  <a:srgbClr val="E46C0A"/>
                </a:solidFill>
              </a:rPr>
            </a:br>
            <a:r>
              <a:rPr lang="ru-RU" altLang="ru-RU" sz="2400" b="1" i="1" u="sng" dirty="0">
                <a:solidFill>
                  <a:srgbClr val="E46C0A"/>
                </a:solidFill>
              </a:rPr>
              <a:t>Русский язык. Словарная работа.</a:t>
            </a:r>
            <a:br>
              <a:rPr lang="ru-RU" altLang="ru-RU" sz="2400" b="1" i="1" u="sng" dirty="0">
                <a:solidFill>
                  <a:srgbClr val="E46C0A"/>
                </a:solidFill>
              </a:rPr>
            </a:br>
            <a:r>
              <a:rPr lang="ru-RU" altLang="ru-RU" sz="2400" b="1" i="1" u="sng" dirty="0">
                <a:solidFill>
                  <a:srgbClr val="E46C0A"/>
                </a:solidFill>
              </a:rPr>
              <a:t/>
            </a:r>
            <a:br>
              <a:rPr lang="ru-RU" altLang="ru-RU" sz="2400" b="1" i="1" u="sng" dirty="0">
                <a:solidFill>
                  <a:srgbClr val="E46C0A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2000" b="1" i="1" u="sng" dirty="0">
                <a:solidFill>
                  <a:schemeClr val="tx1"/>
                </a:solidFill>
                <a:cs typeface="Arial" charset="0"/>
              </a:rPr>
              <a:t>1 уровень: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Запишите слово «медведь» в тетрадь под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самодиктовку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, разделите его на слоги и для переноса.</a:t>
            </a:r>
          </a:p>
          <a:p>
            <a:pPr algn="just">
              <a:defRPr/>
            </a:pPr>
            <a:r>
              <a:rPr lang="ru-RU" sz="2000" b="1" i="1" u="sng" dirty="0">
                <a:solidFill>
                  <a:schemeClr val="tx1"/>
                </a:solidFill>
                <a:cs typeface="Arial" charset="0"/>
              </a:rPr>
              <a:t>2 уровень</a:t>
            </a: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Подберите однокоренные слова  к слову «медведь». Докажите, что они однокоренные. Составить словосочетания.</a:t>
            </a:r>
          </a:p>
          <a:p>
            <a:pPr algn="just">
              <a:defRPr/>
            </a:pPr>
            <a:r>
              <a:rPr lang="ru-RU" sz="2000" b="1" i="1" u="sng" dirty="0">
                <a:solidFill>
                  <a:schemeClr val="tx1"/>
                </a:solidFill>
                <a:cs typeface="Arial" charset="0"/>
              </a:rPr>
              <a:t>3 уровень</a:t>
            </a: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Творческое задание: «Кто-то начал, ты – продолжи!». Допиши стихотворение:</a:t>
            </a:r>
          </a:p>
          <a:p>
            <a:pPr marL="0" indent="0" algn="ctr">
              <a:buNone/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Спит медведь в своей берлоге,</a:t>
            </a:r>
          </a:p>
          <a:p>
            <a:pPr marL="0" indent="0" algn="ctr">
              <a:buNone/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Не будите по тревоге …</a:t>
            </a:r>
            <a:r>
              <a:rPr lang="ru-RU" dirty="0">
                <a:latin typeface="Arial" charset="0"/>
                <a:cs typeface="Arial" charset="0"/>
              </a:rPr>
              <a:t/>
            </a:r>
            <a:br>
              <a:rPr lang="ru-RU" dirty="0">
                <a:latin typeface="Arial" charset="0"/>
                <a:cs typeface="Arial" charset="0"/>
              </a:rPr>
            </a:br>
            <a:endParaRPr lang="ru-RU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0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792a060779427664a198601bbbb4c26aa225805d-8377138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17" y="-70588"/>
            <a:ext cx="6718475" cy="423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65976" y="4250028"/>
            <a:ext cx="26636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сделать урок эффективным и интересным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028646" y="4211630"/>
            <a:ext cx="35752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передать определённые знания, воспитать у школьника потребность в самообразовании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81947" y="5833422"/>
            <a:ext cx="2674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преодолеть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перегрузку учеников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62486" y="3361386"/>
            <a:ext cx="1089075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?</a:t>
            </a:r>
            <a:endParaRPr lang="ru-RU" sz="17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9" name="Picture 4" descr="http://www.gymnasium41.ru/standart/standart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5870" y="806839"/>
            <a:ext cx="4956816" cy="269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872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47591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i="1" u="sng" dirty="0">
                <a:solidFill>
                  <a:srgbClr val="E46C0A"/>
                </a:solidFill>
              </a:rPr>
              <a:t>2 </a:t>
            </a:r>
            <a:r>
              <a:rPr lang="ru-RU" altLang="ru-RU" sz="2400" b="1" i="1" u="sng" dirty="0" smtClean="0">
                <a:solidFill>
                  <a:srgbClr val="E46C0A"/>
                </a:solidFill>
              </a:rPr>
              <a:t>группа.</a:t>
            </a:r>
            <a:br>
              <a:rPr lang="ru-RU" altLang="ru-RU" sz="2400" b="1" i="1" u="sng" dirty="0" smtClean="0">
                <a:solidFill>
                  <a:srgbClr val="E46C0A"/>
                </a:solidFill>
              </a:rPr>
            </a:br>
            <a:r>
              <a:rPr lang="ru-RU" altLang="ru-RU" sz="2400" b="1" i="1" u="sng" dirty="0" smtClean="0">
                <a:solidFill>
                  <a:srgbClr val="E46C0A"/>
                </a:solidFill>
              </a:rPr>
              <a:t>Литературное </a:t>
            </a:r>
            <a:r>
              <a:rPr lang="ru-RU" altLang="ru-RU" sz="2400" b="1" i="1" u="sng" dirty="0">
                <a:solidFill>
                  <a:srgbClr val="E46C0A"/>
                </a:solidFill>
              </a:rPr>
              <a:t>чтение. </a:t>
            </a:r>
            <a:r>
              <a:rPr lang="ru-RU" altLang="ru-RU" sz="2400" b="1" i="1" u="sng" dirty="0" smtClean="0">
                <a:solidFill>
                  <a:srgbClr val="E46C0A"/>
                </a:solidFill>
              </a:rPr>
              <a:t/>
            </a:r>
            <a:br>
              <a:rPr lang="ru-RU" altLang="ru-RU" sz="2400" b="1" i="1" u="sng" dirty="0" smtClean="0">
                <a:solidFill>
                  <a:srgbClr val="E46C0A"/>
                </a:solidFill>
              </a:rPr>
            </a:br>
            <a:r>
              <a:rPr lang="ru-RU" altLang="ru-RU" sz="2400" b="1" i="1" u="sng" dirty="0" smtClean="0">
                <a:solidFill>
                  <a:srgbClr val="E46C0A"/>
                </a:solidFill>
              </a:rPr>
              <a:t>Первичное </a:t>
            </a:r>
            <a:r>
              <a:rPr lang="ru-RU" altLang="ru-RU" sz="2400" b="1" i="1" u="sng" dirty="0">
                <a:solidFill>
                  <a:srgbClr val="E46C0A"/>
                </a:solidFill>
              </a:rPr>
              <a:t>закрепление.</a:t>
            </a:r>
            <a:br>
              <a:rPr lang="ru-RU" altLang="ru-RU" sz="2400" b="1" i="1" u="sng" dirty="0">
                <a:solidFill>
                  <a:srgbClr val="E46C0A"/>
                </a:solidFill>
              </a:rPr>
            </a:br>
            <a:r>
              <a:rPr lang="ru-RU" altLang="ru-RU" sz="2400" b="1" i="1" u="sng" dirty="0">
                <a:solidFill>
                  <a:srgbClr val="E46C0A"/>
                </a:solidFill>
              </a:rPr>
              <a:t/>
            </a:r>
            <a:br>
              <a:rPr lang="ru-RU" altLang="ru-RU" sz="2400" b="1" i="1" u="sng" dirty="0">
                <a:solidFill>
                  <a:srgbClr val="E46C0A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5498" y="1747234"/>
            <a:ext cx="9606501" cy="5110766"/>
          </a:xfrm>
        </p:spPr>
        <p:txBody>
          <a:bodyPr/>
          <a:lstStyle/>
          <a:p>
            <a:pPr algn="just">
              <a:defRPr/>
            </a:pPr>
            <a:r>
              <a:rPr lang="ru-RU" sz="2000" b="1" i="1" u="sng" dirty="0">
                <a:solidFill>
                  <a:schemeClr val="tx1"/>
                </a:solidFill>
                <a:cs typeface="Arial" charset="0"/>
              </a:rPr>
              <a:t>1 уровень</a:t>
            </a: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Найдите отрывок, где говорится о жизни бурундука. Прочитайте.</a:t>
            </a:r>
          </a:p>
          <a:p>
            <a:pPr algn="just">
              <a:defRPr/>
            </a:pPr>
            <a:r>
              <a:rPr lang="ru-RU" sz="2000" b="1" i="1" u="sng" dirty="0">
                <a:solidFill>
                  <a:schemeClr val="tx1"/>
                </a:solidFill>
                <a:cs typeface="Arial" charset="0"/>
              </a:rPr>
              <a:t>2 уровень</a:t>
            </a: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Восстановите последовательность событий всего текста:</a:t>
            </a:r>
          </a:p>
          <a:p>
            <a:pPr marL="0" indent="0" algn="ctr"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Лютые враги.</a:t>
            </a:r>
          </a:p>
          <a:p>
            <a:pPr marL="0" indent="0" algn="ctr"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Лесной зверь.</a:t>
            </a:r>
          </a:p>
          <a:p>
            <a:pPr marL="0" indent="0" algn="ctr"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Кладовые бурундука.</a:t>
            </a:r>
          </a:p>
          <a:p>
            <a:pPr marL="0" indent="0" algn="ctr">
              <a:buNone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Бурундук – непоседа.</a:t>
            </a:r>
          </a:p>
          <a:p>
            <a:pPr algn="just">
              <a:defRPr/>
            </a:pPr>
            <a:r>
              <a:rPr lang="ru-RU" sz="2000" b="1" i="1" u="sng" dirty="0">
                <a:solidFill>
                  <a:schemeClr val="tx1"/>
                </a:solidFill>
                <a:cs typeface="Arial" charset="0"/>
              </a:rPr>
              <a:t>3 уровень</a:t>
            </a: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Ответьте на вопрос: Как ты считаешь, зачем бурундуку нужны защёчные мешки?</a:t>
            </a:r>
            <a:endParaRPr lang="ru-RU" sz="2000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8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350432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i="1" u="sng" dirty="0">
                <a:solidFill>
                  <a:srgbClr val="E46C0A"/>
                </a:solidFill>
              </a:rPr>
              <a:t>3 группа.</a:t>
            </a:r>
            <a:br>
              <a:rPr lang="ru-RU" altLang="ru-RU" sz="2400" b="1" i="1" u="sng" dirty="0">
                <a:solidFill>
                  <a:srgbClr val="E46C0A"/>
                </a:solidFill>
              </a:rPr>
            </a:br>
            <a:r>
              <a:rPr lang="ru-RU" altLang="ru-RU" sz="2400" b="1" i="1" u="sng" dirty="0">
                <a:solidFill>
                  <a:srgbClr val="E46C0A"/>
                </a:solidFill>
              </a:rPr>
              <a:t>Окружающий мир. </a:t>
            </a:r>
            <a:r>
              <a:rPr lang="ru-RU" altLang="ru-RU" sz="2400" b="1" i="1" u="sng" dirty="0" smtClean="0">
                <a:solidFill>
                  <a:srgbClr val="E46C0A"/>
                </a:solidFill>
              </a:rPr>
              <a:t/>
            </a:r>
            <a:br>
              <a:rPr lang="ru-RU" altLang="ru-RU" sz="2400" b="1" i="1" u="sng" dirty="0" smtClean="0">
                <a:solidFill>
                  <a:srgbClr val="E46C0A"/>
                </a:solidFill>
              </a:rPr>
            </a:br>
            <a:r>
              <a:rPr lang="ru-RU" altLang="ru-RU" sz="2400" b="1" i="1" u="sng" dirty="0" smtClean="0">
                <a:solidFill>
                  <a:srgbClr val="E46C0A"/>
                </a:solidFill>
              </a:rPr>
              <a:t>Закрепление.</a:t>
            </a:r>
            <a:br>
              <a:rPr lang="ru-RU" altLang="ru-RU" sz="2400" b="1" i="1" u="sng" dirty="0" smtClean="0">
                <a:solidFill>
                  <a:srgbClr val="E46C0A"/>
                </a:solidFill>
              </a:rPr>
            </a:br>
            <a:r>
              <a:rPr lang="ru-RU" altLang="ru-RU" sz="2400" b="1" i="1" u="sng" dirty="0">
                <a:solidFill>
                  <a:srgbClr val="E46C0A"/>
                </a:solidFill>
              </a:rPr>
              <a:t/>
            </a:r>
            <a:br>
              <a:rPr lang="ru-RU" altLang="ru-RU" sz="2400" b="1" i="1" u="sng" dirty="0">
                <a:solidFill>
                  <a:srgbClr val="E46C0A"/>
                </a:solidFill>
              </a:rPr>
            </a:br>
            <a:r>
              <a:rPr lang="ru-RU" altLang="ru-RU" sz="2400" b="1" i="1" u="sng" dirty="0">
                <a:solidFill>
                  <a:srgbClr val="E46C0A"/>
                </a:solidFill>
              </a:rPr>
              <a:t/>
            </a:r>
            <a:br>
              <a:rPr lang="ru-RU" altLang="ru-RU" sz="2400" b="1" i="1" u="sng" dirty="0">
                <a:solidFill>
                  <a:srgbClr val="E46C0A"/>
                </a:solidFill>
              </a:rPr>
            </a:br>
            <a:r>
              <a:rPr lang="ru-RU" altLang="ru-RU" sz="2400" b="1" i="1" u="sng" dirty="0">
                <a:solidFill>
                  <a:srgbClr val="E46C0A"/>
                </a:solidFill>
              </a:rPr>
              <a:t/>
            </a:r>
            <a:br>
              <a:rPr lang="ru-RU" altLang="ru-RU" sz="2400" b="1" i="1" u="sng" dirty="0">
                <a:solidFill>
                  <a:srgbClr val="E46C0A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5499" y="2275266"/>
            <a:ext cx="8915400" cy="503993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400" b="1" i="1" u="sng" dirty="0">
                <a:solidFill>
                  <a:schemeClr val="tx1"/>
                </a:solidFill>
                <a:cs typeface="Arial" charset="0"/>
              </a:rPr>
              <a:t>1 уровень</a:t>
            </a:r>
            <a:r>
              <a:rPr lang="ru-RU" sz="2400" b="1" i="1" u="sng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Выпишите из текста всех животных. Какое животное лишнее?</a:t>
            </a:r>
          </a:p>
          <a:p>
            <a:pPr algn="just">
              <a:defRPr/>
            </a:pPr>
            <a:r>
              <a:rPr lang="ru-RU" sz="2400" b="1" i="1" u="sng" dirty="0">
                <a:solidFill>
                  <a:schemeClr val="tx1"/>
                </a:solidFill>
                <a:cs typeface="Arial" charset="0"/>
              </a:rPr>
              <a:t>2 уровень</a:t>
            </a:r>
            <a:r>
              <a:rPr lang="ru-RU" sz="2400" b="1" i="1" u="sng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Выпишите всех животных. Составьте цепи питания.</a:t>
            </a:r>
            <a:endParaRPr lang="ru-RU" sz="2000" b="1" i="1" u="sng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  <a:p>
            <a:pPr algn="just">
              <a:defRPr/>
            </a:pPr>
            <a:r>
              <a:rPr lang="ru-RU" sz="2400" b="1" i="1" u="sng" dirty="0">
                <a:solidFill>
                  <a:schemeClr val="tx1"/>
                </a:solidFill>
                <a:cs typeface="Arial" charset="0"/>
              </a:rPr>
              <a:t>3 уровень</a:t>
            </a:r>
            <a:r>
              <a:rPr lang="ru-RU" sz="2400" b="1" i="1" u="sng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Творческое задание. Разгадай кроссворд, и узнаешь, кто живет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в лесу.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674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0576" y="807076"/>
            <a:ext cx="8915400" cy="6559639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600" b="1" i="1" u="sng" dirty="0">
                <a:solidFill>
                  <a:schemeClr val="tx1"/>
                </a:solidFill>
                <a:cs typeface="Arial" charset="0"/>
              </a:rPr>
              <a:t>1 уровень</a:t>
            </a:r>
            <a:r>
              <a:rPr lang="ru-RU" sz="1600" b="1" i="1" u="sng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Запишите слово «медведь» в тетрадь под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самодиктовку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, разделите его на слоги и для переноса.</a:t>
            </a:r>
          </a:p>
          <a:p>
            <a:pPr marL="0" indent="0" algn="ctr">
              <a:buNone/>
              <a:defRPr/>
            </a:pPr>
            <a:r>
              <a:rPr lang="ru-RU" sz="1600" b="1" i="1" dirty="0" smtClean="0">
                <a:solidFill>
                  <a:srgbClr val="0070C0"/>
                </a:solidFill>
                <a:cs typeface="Arial" charset="0"/>
              </a:rPr>
              <a:t>МЕД </a:t>
            </a:r>
            <a:r>
              <a:rPr lang="ru-RU" sz="1600" b="1" i="1" dirty="0">
                <a:solidFill>
                  <a:srgbClr val="0070C0"/>
                </a:solidFill>
                <a:cs typeface="Arial" charset="0"/>
              </a:rPr>
              <a:t>- ВЕДЬ</a:t>
            </a:r>
          </a:p>
          <a:p>
            <a:pPr algn="just">
              <a:defRPr/>
            </a:pPr>
            <a:r>
              <a:rPr lang="ru-RU" sz="1600" b="1" i="1" u="sng" dirty="0">
                <a:solidFill>
                  <a:schemeClr val="tx1"/>
                </a:solidFill>
                <a:cs typeface="Arial" charset="0"/>
              </a:rPr>
              <a:t>2 уровень</a:t>
            </a:r>
            <a:r>
              <a:rPr lang="ru-RU" sz="1600" b="1" i="1" u="sng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Подберите однокоренные слова  к слову «медведь». Докажите, что они однокоренные.</a:t>
            </a:r>
          </a:p>
          <a:p>
            <a:pPr marL="0" indent="0" algn="ctr">
              <a:buNone/>
              <a:defRPr/>
            </a:pPr>
            <a:r>
              <a:rPr lang="ru-RU" b="1" u="sng" dirty="0" smtClean="0">
                <a:solidFill>
                  <a:srgbClr val="0070C0"/>
                </a:solidFill>
                <a:cs typeface="Arial" charset="0"/>
              </a:rPr>
              <a:t>Медвеж</a:t>
            </a:r>
            <a:r>
              <a:rPr lang="ru-RU" b="1" dirty="0" smtClean="0">
                <a:solidFill>
                  <a:srgbClr val="0070C0"/>
                </a:solidFill>
                <a:cs typeface="Arial" charset="0"/>
              </a:rPr>
              <a:t>ата</a:t>
            </a:r>
            <a:endParaRPr lang="ru-RU" b="1" dirty="0">
              <a:solidFill>
                <a:srgbClr val="0070C0"/>
              </a:solidFill>
              <a:cs typeface="Arial" charset="0"/>
            </a:endParaRPr>
          </a:p>
          <a:p>
            <a:pPr marL="0" indent="0" algn="ctr">
              <a:buNone/>
              <a:defRPr/>
            </a:pPr>
            <a:r>
              <a:rPr lang="ru-RU" b="1" u="sng" dirty="0" smtClean="0">
                <a:solidFill>
                  <a:srgbClr val="0070C0"/>
                </a:solidFill>
                <a:cs typeface="Arial" charset="0"/>
              </a:rPr>
              <a:t>Медвеж</a:t>
            </a:r>
            <a:r>
              <a:rPr lang="ru-RU" b="1" dirty="0" smtClean="0">
                <a:solidFill>
                  <a:srgbClr val="0070C0"/>
                </a:solidFill>
                <a:cs typeface="Arial" charset="0"/>
              </a:rPr>
              <a:t>ья</a:t>
            </a:r>
            <a:endParaRPr lang="ru-RU" b="1" dirty="0">
              <a:solidFill>
                <a:srgbClr val="0070C0"/>
              </a:solidFill>
              <a:cs typeface="Arial" charset="0"/>
            </a:endParaRPr>
          </a:p>
          <a:p>
            <a:pPr marL="0" indent="0" algn="ctr">
              <a:buNone/>
              <a:defRPr/>
            </a:pPr>
            <a:r>
              <a:rPr lang="ru-RU" b="1" u="sng" dirty="0" smtClean="0">
                <a:solidFill>
                  <a:srgbClr val="0070C0"/>
                </a:solidFill>
                <a:cs typeface="Arial" charset="0"/>
              </a:rPr>
              <a:t>Медвеж</a:t>
            </a:r>
            <a:r>
              <a:rPr lang="ru-RU" b="1" dirty="0" smtClean="0">
                <a:solidFill>
                  <a:srgbClr val="0070C0"/>
                </a:solidFill>
                <a:cs typeface="Arial" charset="0"/>
              </a:rPr>
              <a:t>онок</a:t>
            </a:r>
            <a:endParaRPr lang="ru-RU" b="1" dirty="0">
              <a:solidFill>
                <a:srgbClr val="0070C0"/>
              </a:solidFill>
              <a:cs typeface="Arial" charset="0"/>
            </a:endParaRPr>
          </a:p>
          <a:p>
            <a:pPr marL="0" indent="0" algn="ctr">
              <a:buNone/>
              <a:defRPr/>
            </a:pPr>
            <a:r>
              <a:rPr lang="ru-RU" b="1" u="sng" dirty="0" smtClean="0">
                <a:solidFill>
                  <a:srgbClr val="0070C0"/>
                </a:solidFill>
                <a:cs typeface="Arial" charset="0"/>
              </a:rPr>
              <a:t>Медвед</a:t>
            </a:r>
            <a:r>
              <a:rPr lang="ru-RU" b="1" dirty="0" smtClean="0">
                <a:solidFill>
                  <a:srgbClr val="0070C0"/>
                </a:solidFill>
                <a:cs typeface="Arial" charset="0"/>
              </a:rPr>
              <a:t>ица</a:t>
            </a:r>
            <a:endParaRPr lang="ru-RU" b="1" dirty="0">
              <a:solidFill>
                <a:srgbClr val="0070C0"/>
              </a:solidFill>
              <a:cs typeface="Arial" charset="0"/>
            </a:endParaRPr>
          </a:p>
          <a:p>
            <a:pPr marL="0" indent="0" algn="ctr">
              <a:buNone/>
              <a:defRPr/>
            </a:pPr>
            <a:r>
              <a:rPr lang="ru-RU" b="1" u="sng" dirty="0" smtClean="0">
                <a:solidFill>
                  <a:srgbClr val="0070C0"/>
                </a:solidFill>
                <a:cs typeface="Arial" charset="0"/>
              </a:rPr>
              <a:t>Медвеж</a:t>
            </a:r>
            <a:r>
              <a:rPr lang="ru-RU" b="1" dirty="0" smtClean="0">
                <a:solidFill>
                  <a:srgbClr val="0070C0"/>
                </a:solidFill>
                <a:cs typeface="Arial" charset="0"/>
              </a:rPr>
              <a:t>атник</a:t>
            </a:r>
          </a:p>
          <a:p>
            <a:pPr algn="just">
              <a:defRPr/>
            </a:pPr>
            <a:r>
              <a:rPr lang="ru-RU" sz="1600" b="1" i="1" u="sng" dirty="0">
                <a:solidFill>
                  <a:schemeClr val="tx1"/>
                </a:solidFill>
                <a:cs typeface="Arial" charset="0"/>
              </a:rPr>
              <a:t>3 уровень</a:t>
            </a:r>
            <a:r>
              <a:rPr lang="ru-RU" sz="1600" b="1" i="1" u="sng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Творческое задание: «Кто-то начал, ты – продолжи!». Допиши стихотворение:</a:t>
            </a:r>
          </a:p>
          <a:p>
            <a:pPr marL="0" indent="0" algn="ctr">
              <a:buNone/>
              <a:defRPr/>
            </a:pPr>
            <a:r>
              <a:rPr lang="ru-RU" b="1" dirty="0">
                <a:solidFill>
                  <a:srgbClr val="0070C0"/>
                </a:solidFill>
                <a:cs typeface="Arial" charset="0"/>
              </a:rPr>
              <a:t>Спит медведь в своей берлоге,</a:t>
            </a:r>
          </a:p>
          <a:p>
            <a:pPr marL="0" indent="0" algn="ctr">
              <a:buNone/>
              <a:defRPr/>
            </a:pPr>
            <a:r>
              <a:rPr lang="ru-RU" b="1" dirty="0">
                <a:solidFill>
                  <a:srgbClr val="0070C0"/>
                </a:solidFill>
                <a:cs typeface="Arial" charset="0"/>
              </a:rPr>
              <a:t>Не будите по тревоге …</a:t>
            </a:r>
          </a:p>
          <a:p>
            <a:pPr marL="0" indent="0" algn="ctr">
              <a:buNone/>
              <a:defRPr/>
            </a:pPr>
            <a:r>
              <a:rPr lang="ru-RU" b="1" dirty="0">
                <a:solidFill>
                  <a:srgbClr val="0070C0"/>
                </a:solidFill>
                <a:cs typeface="Arial" charset="0"/>
              </a:rPr>
              <a:t>Коль проснется рано он, </a:t>
            </a:r>
          </a:p>
          <a:p>
            <a:pPr marL="0" indent="0" algn="ctr">
              <a:buNone/>
              <a:defRPr/>
            </a:pPr>
            <a:r>
              <a:rPr lang="ru-RU" b="1" dirty="0">
                <a:solidFill>
                  <a:srgbClr val="0070C0"/>
                </a:solidFill>
                <a:cs typeface="Arial" charset="0"/>
              </a:rPr>
              <a:t>Будет очень, очень зол.</a:t>
            </a:r>
          </a:p>
          <a:p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17882" y="204920"/>
            <a:ext cx="1645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 </a:t>
            </a:r>
            <a:r>
              <a:rPr lang="ru-RU" sz="2000" b="1" dirty="0">
                <a:solidFill>
                  <a:srgbClr val="FF0000"/>
                </a:solidFill>
              </a:rPr>
              <a:t>группа</a:t>
            </a:r>
          </a:p>
        </p:txBody>
      </p:sp>
    </p:spTree>
    <p:extLst>
      <p:ext uri="{BB962C8B-B14F-4D97-AF65-F5344CB8AC3E}">
        <p14:creationId xmlns:p14="http://schemas.microsoft.com/office/powerpoint/2010/main" val="21550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015" y="31682"/>
            <a:ext cx="8911687" cy="66377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 группа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3302" y="695459"/>
            <a:ext cx="8915400" cy="5935014"/>
          </a:xfrm>
        </p:spPr>
        <p:txBody>
          <a:bodyPr>
            <a:normAutofit fontScale="47500" lnSpcReduction="20000"/>
          </a:bodyPr>
          <a:lstStyle/>
          <a:p>
            <a:pPr algn="just">
              <a:defRPr/>
            </a:pPr>
            <a:r>
              <a:rPr lang="ru-RU" sz="3800" b="1" i="1" u="sng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1 уровень: </a:t>
            </a:r>
            <a:r>
              <a:rPr lang="ru-RU" sz="38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Найдите отрывок, где говорится о жизни бурундука. Прочитайте.</a:t>
            </a:r>
          </a:p>
          <a:p>
            <a:pPr marL="0" indent="0" algn="just">
              <a:buNone/>
              <a:defRPr/>
            </a:pPr>
            <a:r>
              <a:rPr lang="ru-RU" sz="3800" b="1" dirty="0" smtClean="0">
                <a:solidFill>
                  <a:srgbClr val="0070C0"/>
                </a:solidFill>
                <a:cs typeface="Arial" charset="0"/>
              </a:rPr>
              <a:t>Живут </a:t>
            </a:r>
            <a:r>
              <a:rPr lang="ru-RU" sz="3800" b="1" dirty="0">
                <a:solidFill>
                  <a:srgbClr val="0070C0"/>
                </a:solidFill>
                <a:cs typeface="Arial" charset="0"/>
              </a:rPr>
              <a:t>бурундуки под деревьями. В земляных неглубоких норах они устраивают кладовые. Там прячут зимние запасы: кедровые орехи, хлебные зёрна, семена трав. Быстрый бурундук всегда в движении. Он бегает по сучьям деревьев, по кучам хвороста в лесу. </a:t>
            </a:r>
          </a:p>
          <a:p>
            <a:pPr algn="just">
              <a:defRPr/>
            </a:pPr>
            <a:endParaRPr lang="ru-RU" sz="3800" b="1" i="1" u="sng" dirty="0" smtClean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  <a:p>
            <a:pPr algn="just">
              <a:defRPr/>
            </a:pPr>
            <a:r>
              <a:rPr lang="ru-RU" sz="3800" b="1" i="1" u="sng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2 </a:t>
            </a:r>
            <a:r>
              <a:rPr lang="ru-RU" sz="3800" b="1" i="1" u="sng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уровень: </a:t>
            </a:r>
            <a:r>
              <a:rPr lang="ru-RU" sz="38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Восстановите последовательность событий всего текста:</a:t>
            </a:r>
          </a:p>
          <a:p>
            <a:pPr marL="0" indent="0" algn="just">
              <a:buNone/>
              <a:defRPr/>
            </a:pPr>
            <a:r>
              <a:rPr lang="ru-RU" sz="38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Лютые враги.</a:t>
            </a:r>
          </a:p>
          <a:p>
            <a:pPr marL="0" indent="0" algn="just">
              <a:buNone/>
              <a:defRPr/>
            </a:pPr>
            <a:r>
              <a:rPr lang="ru-RU" sz="38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Лесной зверь.</a:t>
            </a:r>
          </a:p>
          <a:p>
            <a:pPr marL="0" indent="0" algn="just">
              <a:buNone/>
              <a:defRPr/>
            </a:pPr>
            <a:r>
              <a:rPr lang="ru-RU" sz="38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Кладовые бурундука.</a:t>
            </a:r>
          </a:p>
          <a:p>
            <a:pPr marL="0" indent="0" algn="just">
              <a:buNone/>
              <a:defRPr/>
            </a:pPr>
            <a:r>
              <a:rPr lang="ru-RU" sz="38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Бурундук – непоседа.</a:t>
            </a:r>
          </a:p>
          <a:p>
            <a:pPr marL="0" indent="0">
              <a:buNone/>
              <a:defRPr/>
            </a:pPr>
            <a:endParaRPr lang="ru-RU" sz="3800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  <a:p>
            <a:pPr marL="0" indent="0">
              <a:buNone/>
              <a:defRPr/>
            </a:pPr>
            <a:r>
              <a:rPr lang="ru-RU" sz="3800" b="1" dirty="0">
                <a:solidFill>
                  <a:srgbClr val="0070C0"/>
                </a:solidFill>
                <a:cs typeface="Arial" charset="0"/>
              </a:rPr>
              <a:t>1)Лесной зверь.</a:t>
            </a:r>
          </a:p>
          <a:p>
            <a:pPr marL="0" indent="0">
              <a:buNone/>
              <a:defRPr/>
            </a:pPr>
            <a:r>
              <a:rPr lang="ru-RU" sz="3800" b="1" dirty="0">
                <a:solidFill>
                  <a:srgbClr val="0070C0"/>
                </a:solidFill>
                <a:cs typeface="Arial" charset="0"/>
              </a:rPr>
              <a:t>2)Кладовые бурундука.</a:t>
            </a:r>
          </a:p>
          <a:p>
            <a:pPr marL="0" indent="0">
              <a:buNone/>
              <a:defRPr/>
            </a:pPr>
            <a:r>
              <a:rPr lang="ru-RU" sz="3800" b="1" dirty="0">
                <a:solidFill>
                  <a:srgbClr val="0070C0"/>
                </a:solidFill>
                <a:cs typeface="Arial" charset="0"/>
              </a:rPr>
              <a:t>3)Бурундук – непоседа.</a:t>
            </a:r>
          </a:p>
          <a:p>
            <a:pPr marL="0" indent="0">
              <a:buNone/>
              <a:defRPr/>
            </a:pPr>
            <a:r>
              <a:rPr lang="ru-RU" sz="3800" b="1" dirty="0">
                <a:solidFill>
                  <a:srgbClr val="0070C0"/>
                </a:solidFill>
                <a:cs typeface="Arial" charset="0"/>
              </a:rPr>
              <a:t>4)Лютые враги.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5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42847"/>
            <a:ext cx="8911687" cy="579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 группа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2371" y="916446"/>
            <a:ext cx="10593925" cy="6376737"/>
          </a:xfrm>
        </p:spPr>
        <p:txBody>
          <a:bodyPr/>
          <a:lstStyle/>
          <a:p>
            <a:pPr algn="just">
              <a:defRPr/>
            </a:pPr>
            <a:r>
              <a:rPr lang="ru-RU" b="1" i="1" u="sng" dirty="0">
                <a:solidFill>
                  <a:schemeClr val="tx1"/>
                </a:solidFill>
                <a:cs typeface="Arial" charset="0"/>
              </a:rPr>
              <a:t>1 уровень</a:t>
            </a:r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Выпишите из текста всех животных. Какое животное лишнее?</a:t>
            </a:r>
          </a:p>
          <a:p>
            <a:pPr marL="0" indent="0" algn="ctr">
              <a:buNone/>
              <a:defRPr/>
            </a:pPr>
            <a:r>
              <a:rPr lang="ru-RU" sz="2000" b="1" dirty="0">
                <a:solidFill>
                  <a:srgbClr val="0070C0"/>
                </a:solidFill>
                <a:cs typeface="Arial" charset="0"/>
              </a:rPr>
              <a:t>Бурундук</a:t>
            </a:r>
          </a:p>
          <a:p>
            <a:pPr marL="0" indent="0" algn="ctr">
              <a:buNone/>
              <a:defRPr/>
            </a:pPr>
            <a:r>
              <a:rPr lang="ru-RU" sz="2000" b="1" u="sng" dirty="0">
                <a:solidFill>
                  <a:srgbClr val="0070C0"/>
                </a:solidFill>
                <a:cs typeface="Arial" charset="0"/>
              </a:rPr>
              <a:t>Ястреб</a:t>
            </a:r>
          </a:p>
          <a:p>
            <a:pPr marL="0" indent="0" algn="ctr">
              <a:buNone/>
              <a:defRPr/>
            </a:pPr>
            <a:r>
              <a:rPr lang="ru-RU" sz="2000" b="1" dirty="0">
                <a:solidFill>
                  <a:srgbClr val="0070C0"/>
                </a:solidFill>
                <a:cs typeface="Arial" charset="0"/>
              </a:rPr>
              <a:t>Горностай</a:t>
            </a:r>
          </a:p>
          <a:p>
            <a:pPr marL="0" indent="0" algn="ctr">
              <a:buNone/>
              <a:defRPr/>
            </a:pPr>
            <a:r>
              <a:rPr lang="ru-RU" sz="2000" b="1" dirty="0">
                <a:solidFill>
                  <a:srgbClr val="0070C0"/>
                </a:solidFill>
                <a:cs typeface="Arial" charset="0"/>
              </a:rPr>
              <a:t>Соболь</a:t>
            </a:r>
          </a:p>
          <a:p>
            <a:pPr marL="0" indent="0" algn="ctr">
              <a:buNone/>
              <a:defRPr/>
            </a:pPr>
            <a:r>
              <a:rPr lang="ru-RU" sz="2000" b="1" dirty="0">
                <a:solidFill>
                  <a:srgbClr val="0070C0"/>
                </a:solidFill>
                <a:cs typeface="Arial" charset="0"/>
              </a:rPr>
              <a:t>Куница</a:t>
            </a:r>
          </a:p>
          <a:p>
            <a:pPr marL="0" indent="0" algn="ctr">
              <a:buNone/>
              <a:defRPr/>
            </a:pPr>
            <a:r>
              <a:rPr lang="ru-RU" sz="2000" b="1" dirty="0">
                <a:solidFill>
                  <a:srgbClr val="0070C0"/>
                </a:solidFill>
                <a:cs typeface="Arial" charset="0"/>
              </a:rPr>
              <a:t>Хорёк</a:t>
            </a:r>
          </a:p>
          <a:p>
            <a:pPr>
              <a:defRPr/>
            </a:pPr>
            <a:r>
              <a:rPr lang="ru-RU" sz="2000" b="1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 уровень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</a:br>
            <a:endParaRPr lang="ru-RU" b="1" u="sng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5285" y="4297542"/>
            <a:ext cx="3097212" cy="12464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500" b="1" dirty="0">
                <a:solidFill>
                  <a:srgbClr val="0070C0"/>
                </a:solidFill>
              </a:rPr>
              <a:t>Кедровые орехи</a:t>
            </a:r>
          </a:p>
          <a:p>
            <a:pPr eaLnBrk="1" hangingPunct="1">
              <a:defRPr/>
            </a:pPr>
            <a:r>
              <a:rPr lang="ru-RU" sz="2500" b="1" dirty="0">
                <a:solidFill>
                  <a:srgbClr val="0070C0"/>
                </a:solidFill>
              </a:rPr>
              <a:t>Хлебные зёрна</a:t>
            </a:r>
          </a:p>
          <a:p>
            <a:pPr eaLnBrk="1" hangingPunct="1">
              <a:defRPr/>
            </a:pPr>
            <a:r>
              <a:rPr lang="ru-RU" sz="2500" b="1" dirty="0">
                <a:solidFill>
                  <a:srgbClr val="0070C0"/>
                </a:solidFill>
              </a:rPr>
              <a:t>Семена трав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4908694" y="4812840"/>
            <a:ext cx="576263" cy="2159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44088" y="4681871"/>
            <a:ext cx="2519362" cy="4778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500" b="1" dirty="0">
                <a:solidFill>
                  <a:srgbClr val="0070C0"/>
                </a:solidFill>
              </a:rPr>
              <a:t>Бурундук 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8165038" y="4812840"/>
            <a:ext cx="576262" cy="2159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41300" y="4104815"/>
            <a:ext cx="2520950" cy="1631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</a:rPr>
              <a:t>Ястреб</a:t>
            </a:r>
          </a:p>
          <a:p>
            <a:pPr eaLnBrk="1" hangingPunct="1">
              <a:defRPr/>
            </a:pP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</a:rPr>
              <a:t>Горностай</a:t>
            </a:r>
          </a:p>
          <a:p>
            <a:pPr eaLnBrk="1" hangingPunct="1">
              <a:defRPr/>
            </a:pP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</a:rPr>
              <a:t>Соболь</a:t>
            </a:r>
          </a:p>
          <a:p>
            <a:pPr eaLnBrk="1" hangingPunct="1">
              <a:defRPr/>
            </a:pP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</a:rPr>
              <a:t>Куница</a:t>
            </a:r>
          </a:p>
        </p:txBody>
      </p:sp>
    </p:spTree>
    <p:extLst>
      <p:ext uri="{BB962C8B-B14F-4D97-AF65-F5344CB8AC3E}">
        <p14:creationId xmlns:p14="http://schemas.microsoft.com/office/powerpoint/2010/main" val="30273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7600" y="409066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i="1" u="sng" dirty="0" smtClean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  <a:p>
            <a:pPr algn="ctr">
              <a:defRPr/>
            </a:pPr>
            <a:r>
              <a:rPr lang="ru-RU" sz="2400" b="1" i="1" u="sng" dirty="0" smtClean="0">
                <a:cs typeface="Arial" charset="0"/>
              </a:rPr>
              <a:t>3 </a:t>
            </a:r>
            <a:r>
              <a:rPr lang="ru-RU" sz="2400" b="1" i="1" u="sng" dirty="0">
                <a:cs typeface="Arial" charset="0"/>
              </a:rPr>
              <a:t>уровень</a:t>
            </a:r>
            <a:r>
              <a:rPr lang="ru-RU" sz="2400" b="1" i="1" u="sng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Творческое задание. Разгадай кроссворд, и узнаешь, кто живет в лесу. </a:t>
            </a:r>
            <a:r>
              <a:rPr lang="ru-RU" sz="2400" dirty="0">
                <a:latin typeface="Arial" charset="0"/>
                <a:cs typeface="Arial" charset="0"/>
              </a:rPr>
              <a:t/>
            </a:r>
            <a:br>
              <a:rPr lang="ru-RU" sz="2400" dirty="0">
                <a:latin typeface="Arial" charset="0"/>
                <a:cs typeface="Arial" charset="0"/>
              </a:rPr>
            </a:br>
            <a:endParaRPr lang="ru-RU" sz="2400" dirty="0">
              <a:latin typeface="Arial" charset="0"/>
              <a:cs typeface="Arial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64050" y="2133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7660" y="2695617"/>
            <a:ext cx="4679950" cy="453778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Медведь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Лиса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Лось</a:t>
            </a:r>
            <a:endParaRPr lang="ru-RU" sz="24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Кабан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Белка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Заяц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Бурундук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Дятел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b="1" dirty="0" smtClean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b="1" dirty="0" smtClean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Волк</a:t>
            </a:r>
            <a:endParaRPr lang="ru-RU" sz="24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Синичка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Рысь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Клёст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Ёж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Иволга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Сова</a:t>
            </a:r>
            <a:endParaRPr lang="ru-RU" sz="2400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ya-roditel.ru/upload/medialibrary/b68/b68db2bf88b19f7eedb279dc25291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76" y="466934"/>
            <a:ext cx="10452324" cy="615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3402" y="108921"/>
            <a:ext cx="9094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Необходимо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дифференцировать не детей, а учебный материал.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6964" y="505599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400" b="1" dirty="0"/>
              <a:t>Интерес к учению появляется только тогда, когда есть вдохновение, рождающееся от успеха» </a:t>
            </a:r>
            <a:r>
              <a:rPr lang="ru-RU" sz="2400" b="1" dirty="0" err="1"/>
              <a:t>В.А.Сухомлинский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0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8760" y="2273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333399"/>
                </a:solidFill>
              </a:rPr>
              <a:t>ДИФФЕРЕНЦИАЦИЯ </a:t>
            </a:r>
            <a:endParaRPr lang="ru-RU" b="1" i="1" dirty="0" smtClean="0">
              <a:solidFill>
                <a:srgbClr val="333399"/>
              </a:solidFill>
            </a:endParaRPr>
          </a:p>
          <a:p>
            <a:pPr algn="ctr"/>
            <a:r>
              <a:rPr lang="ru-RU" b="1" dirty="0" smtClean="0">
                <a:solidFill>
                  <a:srgbClr val="333399"/>
                </a:solidFill>
              </a:rPr>
              <a:t>в </a:t>
            </a:r>
            <a:r>
              <a:rPr lang="ru-RU" b="1" dirty="0">
                <a:solidFill>
                  <a:srgbClr val="333399"/>
                </a:solidFill>
              </a:rPr>
              <a:t>переводе с латинского «</a:t>
            </a:r>
            <a:r>
              <a:rPr lang="en-US" b="1" dirty="0">
                <a:solidFill>
                  <a:srgbClr val="333399"/>
                </a:solidFill>
              </a:rPr>
              <a:t>difference</a:t>
            </a:r>
            <a:r>
              <a:rPr lang="ru-RU" b="1" dirty="0">
                <a:solidFill>
                  <a:srgbClr val="333399"/>
                </a:solidFill>
              </a:rPr>
              <a:t>»</a:t>
            </a:r>
            <a:r>
              <a:rPr lang="en-US" b="1" dirty="0">
                <a:solidFill>
                  <a:srgbClr val="333399"/>
                </a:solidFill>
              </a:rPr>
              <a:t> </a:t>
            </a:r>
            <a:r>
              <a:rPr lang="ru-RU" b="1" dirty="0">
                <a:solidFill>
                  <a:srgbClr val="333399"/>
                </a:solidFill>
              </a:rPr>
              <a:t>означает разделение, расслоение целого на части</a:t>
            </a:r>
            <a:r>
              <a:rPr lang="ru-RU" b="1" i="1" dirty="0">
                <a:solidFill>
                  <a:srgbClr val="333399"/>
                </a:solidFill>
              </a:rPr>
              <a:t/>
            </a:r>
            <a:br>
              <a:rPr lang="ru-RU" b="1" i="1" dirty="0">
                <a:solidFill>
                  <a:srgbClr val="333399"/>
                </a:solidFill>
              </a:rPr>
            </a:b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82656" y="1887516"/>
            <a:ext cx="4105275" cy="3097212"/>
          </a:xfrm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 dirty="0" smtClean="0"/>
              <a:t>ДИФФЕРЕНЦИРОВАННОЕ ОБУЧЕНИЕ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chemeClr val="tx2"/>
                </a:solidFill>
              </a:rPr>
              <a:t>Это форма организации учебного процесса, при которой учитель работая с группой обучающихся, учитывает их особенности</a:t>
            </a:r>
            <a:endParaRPr lang="ru-RU" altLang="ru-RU" sz="2000" b="1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000" b="1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400" b="1" dirty="0" smtClean="0">
              <a:solidFill>
                <a:schemeClr val="tx2"/>
              </a:solidFill>
            </a:endParaRPr>
          </a:p>
        </p:txBody>
      </p:sp>
      <p:sp>
        <p:nvSpPr>
          <p:cNvPr id="8" name="Содержимое 3"/>
          <p:cNvSpPr>
            <a:spLocks noGrp="1"/>
          </p:cNvSpPr>
          <p:nvPr>
            <p:ph sz="half" idx="4294967295"/>
          </p:nvPr>
        </p:nvSpPr>
        <p:spPr>
          <a:xfrm>
            <a:off x="7299280" y="1887516"/>
            <a:ext cx="4105275" cy="3097212"/>
          </a:xfrm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 smtClean="0"/>
              <a:t>ДИФФЕРЕНЦИАЦИЯ ОБУЧЕНИЯ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b="1" smtClean="0"/>
              <a:t>(дифференцированный подход в обучении)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chemeClr val="tx2"/>
                </a:solidFill>
              </a:rPr>
              <a:t>Это создание разнообразных условий обучения для различных классов, групп с целью учёта их особенностей</a:t>
            </a:r>
            <a:endParaRPr lang="ru-RU" altLang="ru-RU" sz="2000" b="1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000" b="1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28334" y="5415701"/>
            <a:ext cx="8072438" cy="69850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</a:rPr>
              <a:t>ЦЕЛЬ ДИФФЕРЕНЦИАЦИИ </a:t>
            </a:r>
            <a:r>
              <a:rPr lang="ru-RU" altLang="ru-RU" sz="1800" b="1"/>
              <a:t>- ОБУЧЕНИЕ КАЖДОГО НА УРОВНЕ ЕГО ВОЗМОЖНОСТЕЙ, СПОСОБНОСТЕЙ, ОСОБЕННОСТЕЙ</a:t>
            </a:r>
            <a:endParaRPr lang="ru-RU" altLang="ru-RU" sz="18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18941"/>
            <a:ext cx="9217002" cy="6259132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Дифференциация </a:t>
            </a:r>
            <a:r>
              <a:rPr lang="ru-RU" alt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обучения</a:t>
            </a:r>
            <a:r>
              <a:rPr lang="ru-RU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- это создание </a:t>
            </a:r>
            <a:r>
              <a:rPr lang="en-US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условий для обучения детей, </a:t>
            </a:r>
            <a:r>
              <a:rPr lang="en-US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имеющих различные способности и проблемы </a:t>
            </a:r>
            <a:r>
              <a:rPr lang="en-US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путем их организации в </a:t>
            </a:r>
            <a:r>
              <a:rPr lang="ru-RU" alt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однородные </a:t>
            </a:r>
            <a:r>
              <a:rPr lang="ru-RU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группы</a:t>
            </a:r>
            <a:r>
              <a:rPr lang="ru-RU" alt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alt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Индивидуализация </a:t>
            </a:r>
            <a:r>
              <a:rPr lang="ru-RU" alt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обучения</a:t>
            </a:r>
            <a:r>
              <a:rPr lang="ru-RU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- это взаимодействие </a:t>
            </a:r>
            <a:r>
              <a:rPr lang="en-US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учителя с группой учащихся по индивидуальной</a:t>
            </a:r>
            <a:r>
              <a:rPr lang="en-US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 модели с учетом их личностных особенностей, </a:t>
            </a:r>
            <a:r>
              <a:rPr lang="en-US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способностей.</a:t>
            </a:r>
            <a:br>
              <a:rPr lang="ru-RU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015" y="0"/>
            <a:ext cx="9461700" cy="7984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Три типа высшей нервной деятельности</a:t>
            </a:r>
            <a:endParaRPr lang="ru-RU" b="1" dirty="0"/>
          </a:p>
        </p:txBody>
      </p:sp>
      <p:pic>
        <p:nvPicPr>
          <p:cNvPr id="4" name="Picture 2" descr="https://sun9-40.userapi.com/s/v1/if2/AlOmgvnnS54tmlLgmDn8t0bc2doIKWTMmtZQYZ8brEbLuq4XuA5m6HcveC_mLxNIkEVCBpCp8htKnIa0ZcRjExK4.jpg?size=1280x861&amp;quality=9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65" y="965939"/>
            <a:ext cx="7830799" cy="526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4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3031" y="551645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33031" y="2230191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28949" y="2286000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32169" y="3908737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33031" y="3908737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27197" y="2230191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927196" y="3908737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680114" y="523741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927197" y="475445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999943" y="2809741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614682" y="4275664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/>
              <a:t>ОВЦА</a:t>
            </a:r>
            <a:endParaRPr lang="ru-RU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620851" y="2589658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/>
              <a:t>ОРЁЛ</a:t>
            </a:r>
            <a:endParaRPr lang="ru-RU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869842" y="1209472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22242" y="1361872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951108" y="1110872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999943" y="2337240"/>
            <a:ext cx="224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/>
              <a:t>ПЛАВАТЬ</a:t>
            </a:r>
            <a:endParaRPr lang="ru-RU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41784" y="1164396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641784" y="980077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/>
              <a:t>КАРАСЬ</a:t>
            </a:r>
            <a:endParaRPr lang="ru-RU" sz="3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185107" y="916271"/>
            <a:ext cx="172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БЕГАТЬ</a:t>
            </a:r>
            <a:endParaRPr lang="ru-RU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928824" y="4275663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/>
              <a:t>ЛЕТАТЬ</a:t>
            </a:r>
            <a:endParaRPr lang="ru-RU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390572" y="872008"/>
            <a:ext cx="196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ШЕРСТЬ</a:t>
            </a:r>
            <a:endParaRPr lang="ru-RU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9255074" y="2652927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ПЕРЬЯ</a:t>
            </a:r>
            <a:endParaRPr lang="ru-RU" sz="3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119577" y="4275662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ЧЕШУЯ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81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0253" y="523741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33031" y="2230191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80114" y="2230191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73889" y="3908737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33031" y="3908737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27197" y="2230191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927196" y="3908737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680114" y="523741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927197" y="475445"/>
            <a:ext cx="2782913" cy="1380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999943" y="2809741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198189" y="833873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ОВЦА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3715" y="875454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ОРЁЛ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69842" y="1209472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22242" y="1361872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751247" y="4137162"/>
            <a:ext cx="224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ПЛАВАТЬ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41784" y="1164396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641784" y="980077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КАРАСЬ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11357" y="4275662"/>
            <a:ext cx="172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БЕГАТЬ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28824" y="4275663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ЛЕТАТЬ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333687" y="2583166"/>
            <a:ext cx="196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ШЕРСТЬ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99943" y="2583166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ПЕРЬЯ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41784" y="2521610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ЧЕШУЯ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1093</TotalTime>
  <Words>1939</Words>
  <Application>Microsoft Office PowerPoint</Application>
  <PresentationFormat>Широкоэкранный</PresentationFormat>
  <Paragraphs>401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Arial</vt:lpstr>
      <vt:lpstr>Arial Unicode MS</vt:lpstr>
      <vt:lpstr>Calibri</vt:lpstr>
      <vt:lpstr>Century Gothic</vt:lpstr>
      <vt:lpstr>Times New Roman</vt:lpstr>
      <vt:lpstr>Wingdings 3</vt:lpstr>
      <vt:lpstr>Легкий дым</vt:lpstr>
      <vt:lpstr>    Дифференцированный подход в обучении младших школьников в условиях реализации ФГОС НОО</vt:lpstr>
      <vt:lpstr>Презентация PowerPoint</vt:lpstr>
      <vt:lpstr>Презентация PowerPoint</vt:lpstr>
      <vt:lpstr>Презентация PowerPoint</vt:lpstr>
      <vt:lpstr>Презентация PowerPoint</vt:lpstr>
      <vt:lpstr> Дифференциация обучения- это создание  условий для обучения детей,  имеющих различные способности и проблемы  путем их организации в однородные группы.   Индивидуализация обучения- это взаимодействие  учителя с группой учащихся по индивидуальной  модели с учетом их личностных особенностей,  способностей. </vt:lpstr>
      <vt:lpstr>Три типа высшей нервной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учителем внутриклассной дифференциации включает несколько этапов: </vt:lpstr>
      <vt:lpstr> Типы модальности</vt:lpstr>
      <vt:lpstr>Презентация PowerPoint</vt:lpstr>
      <vt:lpstr>Презентация PowerPoint</vt:lpstr>
      <vt:lpstr>Три группы учащихся</vt:lpstr>
      <vt:lpstr>Презентация PowerPoint</vt:lpstr>
      <vt:lpstr>Трудности при внедрении дифференцированного обучения: </vt:lpstr>
      <vt:lpstr>Структура урока дифференцированного обучения </vt:lpstr>
      <vt:lpstr>Презентация PowerPoint</vt:lpstr>
      <vt:lpstr>Презентация PowerPoint</vt:lpstr>
      <vt:lpstr>Приёмы дифференцированного обучения </vt:lpstr>
      <vt:lpstr>Приёмы дифференцированного обучения </vt:lpstr>
      <vt:lpstr>Приёмы дифференцированного обучения </vt:lpstr>
      <vt:lpstr>Практическая часть</vt:lpstr>
      <vt:lpstr>Презентация PowerPoint</vt:lpstr>
      <vt:lpstr>Презентация PowerPoint</vt:lpstr>
      <vt:lpstr>Презентация PowerPoint</vt:lpstr>
      <vt:lpstr>Литературное чтение</vt:lpstr>
      <vt:lpstr>Презентация PowerPoint</vt:lpstr>
      <vt:lpstr>2 класс Главные члены предложения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Бурундук </vt:lpstr>
      <vt:lpstr>1 группа. Русский язык. Словарная работа.  </vt:lpstr>
      <vt:lpstr>2 группа. Литературное чтение.  Первичное закрепление.  </vt:lpstr>
      <vt:lpstr>3 группа. Окружающий мир.  Закрепление.    </vt:lpstr>
      <vt:lpstr>Презентация PowerPoint</vt:lpstr>
      <vt:lpstr>2 группа</vt:lpstr>
      <vt:lpstr>3 группа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Yushkova_2</dc:creator>
  <cp:lastModifiedBy>Yushkova_2</cp:lastModifiedBy>
  <cp:revision>76</cp:revision>
  <dcterms:created xsi:type="dcterms:W3CDTF">2024-02-16T05:10:50Z</dcterms:created>
  <dcterms:modified xsi:type="dcterms:W3CDTF">2024-02-29T10:40:59Z</dcterms:modified>
</cp:coreProperties>
</file>